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297" r:id="rId4"/>
    <p:sldId id="313" r:id="rId5"/>
    <p:sldId id="314" r:id="rId6"/>
    <p:sldId id="317" r:id="rId7"/>
    <p:sldId id="404" r:id="rId8"/>
    <p:sldId id="319" r:id="rId9"/>
    <p:sldId id="409" r:id="rId10"/>
    <p:sldId id="410" r:id="rId11"/>
    <p:sldId id="411" r:id="rId12"/>
    <p:sldId id="412" r:id="rId13"/>
    <p:sldId id="413" r:id="rId14"/>
    <p:sldId id="414" r:id="rId15"/>
    <p:sldId id="415" r:id="rId16"/>
    <p:sldId id="416" r:id="rId17"/>
    <p:sldId id="417" r:id="rId18"/>
    <p:sldId id="418" r:id="rId19"/>
    <p:sldId id="318" r:id="rId20"/>
    <p:sldId id="421" r:id="rId21"/>
    <p:sldId id="424" r:id="rId22"/>
    <p:sldId id="422" r:id="rId23"/>
    <p:sldId id="423" r:id="rId24"/>
    <p:sldId id="425" r:id="rId25"/>
    <p:sldId id="426" r:id="rId26"/>
    <p:sldId id="427" r:id="rId27"/>
    <p:sldId id="370" r:id="rId28"/>
    <p:sldId id="420" r:id="rId29"/>
    <p:sldId id="407" r:id="rId30"/>
    <p:sldId id="408" r:id="rId31"/>
    <p:sldId id="343" r:id="rId32"/>
    <p:sldId id="345" r:id="rId33"/>
    <p:sldId id="346" r:id="rId34"/>
    <p:sldId id="347" r:id="rId35"/>
    <p:sldId id="348" r:id="rId36"/>
    <p:sldId id="349" r:id="rId37"/>
    <p:sldId id="350" r:id="rId38"/>
    <p:sldId id="351" r:id="rId39"/>
    <p:sldId id="332" r:id="rId40"/>
    <p:sldId id="334" r:id="rId41"/>
    <p:sldId id="344" r:id="rId42"/>
    <p:sldId id="372" r:id="rId43"/>
    <p:sldId id="396" r:id="rId44"/>
    <p:sldId id="385" r:id="rId45"/>
    <p:sldId id="380" r:id="rId46"/>
    <p:sldId id="381" r:id="rId47"/>
    <p:sldId id="374" r:id="rId48"/>
    <p:sldId id="378" r:id="rId49"/>
    <p:sldId id="377" r:id="rId50"/>
    <p:sldId id="382"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85490" autoAdjust="0"/>
  </p:normalViewPr>
  <p:slideViewPr>
    <p:cSldViewPr snapToGrid="0" snapToObjects="1">
      <p:cViewPr varScale="1">
        <p:scale>
          <a:sx n="70" d="100"/>
          <a:sy n="70" d="100"/>
        </p:scale>
        <p:origin x="1939" y="58"/>
      </p:cViewPr>
      <p:guideLst>
        <p:guide orient="horz" pos="2160"/>
        <p:guide pos="2880"/>
      </p:guideLst>
    </p:cSldViewPr>
  </p:slideViewPr>
  <p:notesTextViewPr>
    <p:cViewPr>
      <p:scale>
        <a:sx n="100" d="100"/>
        <a:sy n="100" d="100"/>
      </p:scale>
      <p:origin x="0" y="-158"/>
    </p:cViewPr>
  </p:notesTextViewPr>
  <p:sorterViewPr>
    <p:cViewPr varScale="1">
      <p:scale>
        <a:sx n="1" d="1"/>
        <a:sy n="1" d="1"/>
      </p:scale>
      <p:origin x="0" y="-41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5.77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29</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41</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15" Type="http://schemas.openxmlformats.org/officeDocument/2006/relationships/image" Target="../media/image18.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customXml" Target="../ink/ink3.xml"/><Relationship Id="rId4" Type="http://schemas.openxmlformats.org/officeDocument/2006/relationships/tags" Target="../tags/tag5.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a:t>5.0</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562099" y="5257800"/>
                <a:ext cx="601979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562099" y="5257800"/>
                <a:ext cx="6019799"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823867" y="5109250"/>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823867" y="5109250"/>
                <a:ext cx="5889171"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725386" y="5088003"/>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725386" y="5088003"/>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572986" y="4962491"/>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572986" y="4962491"/>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752601" y="5002666"/>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7"/>
          <a:srcRect/>
          <a:stretch/>
        </p:blipFill>
        <p:spPr>
          <a:xfrm>
            <a:off x="815349" y="2960913"/>
            <a:ext cx="7360901" cy="3258004"/>
          </a:xfrm>
          <a:prstGeom prst="rect">
            <a:avLst/>
          </a:prstGeom>
        </p:spPr>
      </p:pic>
      <p:sp>
        <p:nvSpPr>
          <p:cNvPr id="4" name="SMARTInkShape-151">
            <a:extLst>
              <a:ext uri="{FF2B5EF4-FFF2-40B4-BE49-F238E27FC236}">
                <a16:creationId xmlns:a16="http://schemas.microsoft.com/office/drawing/2014/main" id="{808AA4E6-5A1B-42EB-A158-C014E8376A4E}"/>
              </a:ext>
            </a:extLst>
          </p:cNvPr>
          <p:cNvSpPr/>
          <p:nvPr>
            <p:custDataLst>
              <p:tags r:id="rId1"/>
            </p:custDataLst>
          </p:nvPr>
        </p:nvSpPr>
        <p:spPr>
          <a:xfrm>
            <a:off x="6241851" y="5036344"/>
            <a:ext cx="1607345" cy="89298"/>
          </a:xfrm>
          <a:custGeom>
            <a:avLst/>
            <a:gdLst/>
            <a:ahLst/>
            <a:cxnLst/>
            <a:rect l="0" t="0" r="0" b="0"/>
            <a:pathLst>
              <a:path w="1607345" h="89298">
                <a:moveTo>
                  <a:pt x="0" y="89297"/>
                </a:moveTo>
                <a:lnTo>
                  <a:pt x="0" y="89297"/>
                </a:lnTo>
                <a:lnTo>
                  <a:pt x="4740" y="84556"/>
                </a:lnTo>
                <a:lnTo>
                  <a:pt x="9714" y="82229"/>
                </a:lnTo>
                <a:lnTo>
                  <a:pt x="23916" y="79620"/>
                </a:lnTo>
                <a:lnTo>
                  <a:pt x="33766" y="74302"/>
                </a:lnTo>
                <a:lnTo>
                  <a:pt x="47818" y="71294"/>
                </a:lnTo>
                <a:lnTo>
                  <a:pt x="59699" y="65551"/>
                </a:lnTo>
                <a:lnTo>
                  <a:pt x="98687" y="56638"/>
                </a:lnTo>
                <a:lnTo>
                  <a:pt x="141846" y="53846"/>
                </a:lnTo>
                <a:lnTo>
                  <a:pt x="185486" y="53579"/>
                </a:lnTo>
                <a:lnTo>
                  <a:pt x="226156" y="53578"/>
                </a:lnTo>
                <a:lnTo>
                  <a:pt x="267111" y="53578"/>
                </a:lnTo>
                <a:lnTo>
                  <a:pt x="305440" y="53578"/>
                </a:lnTo>
                <a:lnTo>
                  <a:pt x="342627" y="53578"/>
                </a:lnTo>
                <a:lnTo>
                  <a:pt x="385511" y="53578"/>
                </a:lnTo>
                <a:lnTo>
                  <a:pt x="422424" y="53578"/>
                </a:lnTo>
                <a:lnTo>
                  <a:pt x="466480" y="53578"/>
                </a:lnTo>
                <a:lnTo>
                  <a:pt x="502800" y="53578"/>
                </a:lnTo>
                <a:lnTo>
                  <a:pt x="539335" y="53578"/>
                </a:lnTo>
                <a:lnTo>
                  <a:pt x="583300" y="53578"/>
                </a:lnTo>
                <a:lnTo>
                  <a:pt x="626196" y="53578"/>
                </a:lnTo>
                <a:lnTo>
                  <a:pt x="669176" y="53578"/>
                </a:lnTo>
                <a:lnTo>
                  <a:pt x="709563" y="53578"/>
                </a:lnTo>
                <a:lnTo>
                  <a:pt x="746718" y="53578"/>
                </a:lnTo>
                <a:lnTo>
                  <a:pt x="789875" y="56223"/>
                </a:lnTo>
                <a:lnTo>
                  <a:pt x="829500" y="61266"/>
                </a:lnTo>
                <a:lnTo>
                  <a:pt x="866446" y="66880"/>
                </a:lnTo>
                <a:lnTo>
                  <a:pt x="904965" y="70537"/>
                </a:lnTo>
                <a:lnTo>
                  <a:pt x="943267" y="70178"/>
                </a:lnTo>
                <a:lnTo>
                  <a:pt x="983058" y="65221"/>
                </a:lnTo>
                <a:lnTo>
                  <a:pt x="1023726" y="63044"/>
                </a:lnTo>
                <a:lnTo>
                  <a:pt x="1064429" y="62613"/>
                </a:lnTo>
                <a:lnTo>
                  <a:pt x="1099435" y="62539"/>
                </a:lnTo>
                <a:lnTo>
                  <a:pt x="1136306" y="62513"/>
                </a:lnTo>
                <a:lnTo>
                  <a:pt x="1177103" y="62508"/>
                </a:lnTo>
                <a:lnTo>
                  <a:pt x="1218858" y="62508"/>
                </a:lnTo>
                <a:lnTo>
                  <a:pt x="1254043" y="62508"/>
                </a:lnTo>
                <a:lnTo>
                  <a:pt x="1289783" y="61515"/>
                </a:lnTo>
                <a:lnTo>
                  <a:pt x="1322090" y="56370"/>
                </a:lnTo>
                <a:lnTo>
                  <a:pt x="1359223" y="54406"/>
                </a:lnTo>
                <a:lnTo>
                  <a:pt x="1402409" y="48946"/>
                </a:lnTo>
                <a:lnTo>
                  <a:pt x="1439752" y="44505"/>
                </a:lnTo>
                <a:lnTo>
                  <a:pt x="1476769" y="38762"/>
                </a:lnTo>
                <a:lnTo>
                  <a:pt x="1514303" y="33674"/>
                </a:lnTo>
                <a:lnTo>
                  <a:pt x="1537443" y="28829"/>
                </a:lnTo>
                <a:lnTo>
                  <a:pt x="1571929" y="22451"/>
                </a:lnTo>
                <a:lnTo>
                  <a:pt x="1581682" y="17255"/>
                </a:lnTo>
                <a:lnTo>
                  <a:pt x="1584283" y="14479"/>
                </a:lnTo>
                <a:lnTo>
                  <a:pt x="1592465" y="11396"/>
                </a:lnTo>
                <a:lnTo>
                  <a:pt x="1607321" y="8933"/>
                </a:lnTo>
                <a:lnTo>
                  <a:pt x="1607344" y="0"/>
                </a:lnTo>
                <a:lnTo>
                  <a:pt x="159841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MARTInkShape-152">
            <a:extLst>
              <a:ext uri="{FF2B5EF4-FFF2-40B4-BE49-F238E27FC236}">
                <a16:creationId xmlns:a16="http://schemas.microsoft.com/office/drawing/2014/main" id="{7BEB87A7-2EFF-40F8-B331-936ABBD9BA0A}"/>
              </a:ext>
            </a:extLst>
          </p:cNvPr>
          <p:cNvSpPr/>
          <p:nvPr>
            <p:custDataLst>
              <p:tags r:id="rId2"/>
            </p:custDataLst>
          </p:nvPr>
        </p:nvSpPr>
        <p:spPr>
          <a:xfrm>
            <a:off x="6197212" y="6116836"/>
            <a:ext cx="1562687" cy="142876"/>
          </a:xfrm>
          <a:custGeom>
            <a:avLst/>
            <a:gdLst/>
            <a:ahLst/>
            <a:cxnLst/>
            <a:rect l="0" t="0" r="0" b="0"/>
            <a:pathLst>
              <a:path w="1562687" h="142876">
                <a:moveTo>
                  <a:pt x="8920" y="62507"/>
                </a:moveTo>
                <a:lnTo>
                  <a:pt x="8920" y="62507"/>
                </a:lnTo>
                <a:lnTo>
                  <a:pt x="0" y="62507"/>
                </a:lnTo>
                <a:lnTo>
                  <a:pt x="40936" y="63500"/>
                </a:lnTo>
                <a:lnTo>
                  <a:pt x="81046" y="74936"/>
                </a:lnTo>
                <a:lnTo>
                  <a:pt x="123341" y="80285"/>
                </a:lnTo>
                <a:lnTo>
                  <a:pt x="164623" y="87223"/>
                </a:lnTo>
                <a:lnTo>
                  <a:pt x="204895" y="95160"/>
                </a:lnTo>
                <a:lnTo>
                  <a:pt x="247141" y="102563"/>
                </a:lnTo>
                <a:lnTo>
                  <a:pt x="289869" y="109197"/>
                </a:lnTo>
                <a:lnTo>
                  <a:pt x="333542" y="116171"/>
                </a:lnTo>
                <a:lnTo>
                  <a:pt x="370956" y="122974"/>
                </a:lnTo>
                <a:lnTo>
                  <a:pt x="412265" y="124612"/>
                </a:lnTo>
                <a:lnTo>
                  <a:pt x="449786" y="124936"/>
                </a:lnTo>
                <a:lnTo>
                  <a:pt x="493946" y="127646"/>
                </a:lnTo>
                <a:lnTo>
                  <a:pt x="532140" y="132700"/>
                </a:lnTo>
                <a:lnTo>
                  <a:pt x="571766" y="133700"/>
                </a:lnTo>
                <a:lnTo>
                  <a:pt x="611489" y="136542"/>
                </a:lnTo>
                <a:lnTo>
                  <a:pt x="640558" y="140998"/>
                </a:lnTo>
                <a:lnTo>
                  <a:pt x="675300" y="142318"/>
                </a:lnTo>
                <a:lnTo>
                  <a:pt x="709735" y="142709"/>
                </a:lnTo>
                <a:lnTo>
                  <a:pt x="751595" y="142842"/>
                </a:lnTo>
                <a:lnTo>
                  <a:pt x="786802" y="142865"/>
                </a:lnTo>
                <a:lnTo>
                  <a:pt x="824732" y="142873"/>
                </a:lnTo>
                <a:lnTo>
                  <a:pt x="868972" y="142875"/>
                </a:lnTo>
                <a:lnTo>
                  <a:pt x="911924" y="138135"/>
                </a:lnTo>
                <a:lnTo>
                  <a:pt x="949770" y="134773"/>
                </a:lnTo>
                <a:lnTo>
                  <a:pt x="993992" y="134108"/>
                </a:lnTo>
                <a:lnTo>
                  <a:pt x="1032199" y="129237"/>
                </a:lnTo>
                <a:lnTo>
                  <a:pt x="1070835" y="124857"/>
                </a:lnTo>
                <a:lnTo>
                  <a:pt x="1107131" y="118112"/>
                </a:lnTo>
                <a:lnTo>
                  <a:pt x="1131373" y="114040"/>
                </a:lnTo>
                <a:lnTo>
                  <a:pt x="1169609" y="101925"/>
                </a:lnTo>
                <a:lnTo>
                  <a:pt x="1206848" y="93972"/>
                </a:lnTo>
                <a:lnTo>
                  <a:pt x="1246766" y="82019"/>
                </a:lnTo>
                <a:lnTo>
                  <a:pt x="1289242" y="70870"/>
                </a:lnTo>
                <a:lnTo>
                  <a:pt x="1333569" y="62617"/>
                </a:lnTo>
                <a:lnTo>
                  <a:pt x="1371062" y="53011"/>
                </a:lnTo>
                <a:lnTo>
                  <a:pt x="1407646" y="41560"/>
                </a:lnTo>
                <a:lnTo>
                  <a:pt x="1446953" y="29743"/>
                </a:lnTo>
                <a:lnTo>
                  <a:pt x="1489372" y="19620"/>
                </a:lnTo>
                <a:lnTo>
                  <a:pt x="1530981" y="9860"/>
                </a:lnTo>
                <a:lnTo>
                  <a:pt x="1542268" y="8213"/>
                </a:lnTo>
                <a:lnTo>
                  <a:pt x="1562684" y="0"/>
                </a:lnTo>
                <a:lnTo>
                  <a:pt x="1562686" y="8820"/>
                </a:lnTo>
                <a:lnTo>
                  <a:pt x="1535897" y="892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MARTInkShape-153">
            <a:extLst>
              <a:ext uri="{FF2B5EF4-FFF2-40B4-BE49-F238E27FC236}">
                <a16:creationId xmlns:a16="http://schemas.microsoft.com/office/drawing/2014/main" id="{4D94C0A6-2E44-4948-A6A6-C768563F4D7A}"/>
              </a:ext>
            </a:extLst>
          </p:cNvPr>
          <p:cNvSpPr/>
          <p:nvPr>
            <p:custDataLst>
              <p:tags r:id="rId3"/>
            </p:custDataLst>
          </p:nvPr>
        </p:nvSpPr>
        <p:spPr>
          <a:xfrm>
            <a:off x="6411515" y="5429250"/>
            <a:ext cx="1293444" cy="80368"/>
          </a:xfrm>
          <a:custGeom>
            <a:avLst/>
            <a:gdLst/>
            <a:ahLst/>
            <a:cxnLst/>
            <a:rect l="0" t="0" r="0" b="0"/>
            <a:pathLst>
              <a:path w="1293444" h="80368">
                <a:moveTo>
                  <a:pt x="0" y="26789"/>
                </a:moveTo>
                <a:lnTo>
                  <a:pt x="0" y="26789"/>
                </a:lnTo>
                <a:lnTo>
                  <a:pt x="4740" y="31529"/>
                </a:lnTo>
                <a:lnTo>
                  <a:pt x="40165" y="44881"/>
                </a:lnTo>
                <a:lnTo>
                  <a:pt x="79481" y="56600"/>
                </a:lnTo>
                <a:lnTo>
                  <a:pt x="116375" y="60757"/>
                </a:lnTo>
                <a:lnTo>
                  <a:pt x="154876" y="68299"/>
                </a:lnTo>
                <a:lnTo>
                  <a:pt x="191190" y="71499"/>
                </a:lnTo>
                <a:lnTo>
                  <a:pt x="224660" y="77298"/>
                </a:lnTo>
                <a:lnTo>
                  <a:pt x="267980" y="79457"/>
                </a:lnTo>
                <a:lnTo>
                  <a:pt x="301983" y="80097"/>
                </a:lnTo>
                <a:lnTo>
                  <a:pt x="338736" y="80287"/>
                </a:lnTo>
                <a:lnTo>
                  <a:pt x="369823" y="80332"/>
                </a:lnTo>
                <a:lnTo>
                  <a:pt x="411313" y="80357"/>
                </a:lnTo>
                <a:lnTo>
                  <a:pt x="448741" y="80364"/>
                </a:lnTo>
                <a:lnTo>
                  <a:pt x="490808" y="80367"/>
                </a:lnTo>
                <a:lnTo>
                  <a:pt x="524661" y="80367"/>
                </a:lnTo>
                <a:lnTo>
                  <a:pt x="559826" y="79375"/>
                </a:lnTo>
                <a:lnTo>
                  <a:pt x="595382" y="74230"/>
                </a:lnTo>
                <a:lnTo>
                  <a:pt x="631052" y="72265"/>
                </a:lnTo>
                <a:lnTo>
                  <a:pt x="667748" y="71682"/>
                </a:lnTo>
                <a:lnTo>
                  <a:pt x="709600" y="71510"/>
                </a:lnTo>
                <a:lnTo>
                  <a:pt x="752428" y="70467"/>
                </a:lnTo>
                <a:lnTo>
                  <a:pt x="790693" y="65307"/>
                </a:lnTo>
                <a:lnTo>
                  <a:pt x="827167" y="63337"/>
                </a:lnTo>
                <a:lnTo>
                  <a:pt x="864101" y="62753"/>
                </a:lnTo>
                <a:lnTo>
                  <a:pt x="908006" y="61588"/>
                </a:lnTo>
                <a:lnTo>
                  <a:pt x="944632" y="57799"/>
                </a:lnTo>
                <a:lnTo>
                  <a:pt x="976123" y="55454"/>
                </a:lnTo>
                <a:lnTo>
                  <a:pt x="1013519" y="51487"/>
                </a:lnTo>
                <a:lnTo>
                  <a:pt x="1051388" y="44029"/>
                </a:lnTo>
                <a:lnTo>
                  <a:pt x="1083433" y="39412"/>
                </a:lnTo>
                <a:lnTo>
                  <a:pt x="1117518" y="37360"/>
                </a:lnTo>
                <a:lnTo>
                  <a:pt x="1161375" y="35050"/>
                </a:lnTo>
                <a:lnTo>
                  <a:pt x="1200906" y="28715"/>
                </a:lnTo>
                <a:lnTo>
                  <a:pt x="1244957" y="20905"/>
                </a:lnTo>
                <a:lnTo>
                  <a:pt x="1266224" y="17978"/>
                </a:lnTo>
                <a:lnTo>
                  <a:pt x="1275547" y="10181"/>
                </a:lnTo>
                <a:lnTo>
                  <a:pt x="1284511" y="9039"/>
                </a:lnTo>
                <a:lnTo>
                  <a:pt x="1293443" y="8939"/>
                </a:lnTo>
                <a:lnTo>
                  <a:pt x="1276945"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MARTInkShape-154">
            <a:extLst>
              <a:ext uri="{FF2B5EF4-FFF2-40B4-BE49-F238E27FC236}">
                <a16:creationId xmlns:a16="http://schemas.microsoft.com/office/drawing/2014/main" id="{7C71F713-0C30-422F-9568-AC08595E2753}"/>
              </a:ext>
            </a:extLst>
          </p:cNvPr>
          <p:cNvSpPr/>
          <p:nvPr>
            <p:custDataLst>
              <p:tags r:id="rId4"/>
            </p:custDataLst>
          </p:nvPr>
        </p:nvSpPr>
        <p:spPr>
          <a:xfrm>
            <a:off x="6340078" y="4652367"/>
            <a:ext cx="1303735" cy="98227"/>
          </a:xfrm>
          <a:custGeom>
            <a:avLst/>
            <a:gdLst/>
            <a:ahLst/>
            <a:cxnLst/>
            <a:rect l="0" t="0" r="0" b="0"/>
            <a:pathLst>
              <a:path w="1303735" h="98227">
                <a:moveTo>
                  <a:pt x="8929" y="8929"/>
                </a:moveTo>
                <a:lnTo>
                  <a:pt x="8929" y="8929"/>
                </a:lnTo>
                <a:lnTo>
                  <a:pt x="368" y="8929"/>
                </a:lnTo>
                <a:lnTo>
                  <a:pt x="0" y="1"/>
                </a:lnTo>
                <a:lnTo>
                  <a:pt x="43354" y="0"/>
                </a:lnTo>
                <a:lnTo>
                  <a:pt x="46762" y="0"/>
                </a:lnTo>
                <a:lnTo>
                  <a:pt x="90771" y="15231"/>
                </a:lnTo>
                <a:lnTo>
                  <a:pt x="127952" y="26857"/>
                </a:lnTo>
                <a:lnTo>
                  <a:pt x="168481" y="38708"/>
                </a:lnTo>
                <a:lnTo>
                  <a:pt x="211286" y="50604"/>
                </a:lnTo>
                <a:lnTo>
                  <a:pt x="254725" y="62508"/>
                </a:lnTo>
                <a:lnTo>
                  <a:pt x="293425" y="71437"/>
                </a:lnTo>
                <a:lnTo>
                  <a:pt x="330026" y="77721"/>
                </a:lnTo>
                <a:lnTo>
                  <a:pt x="358069" y="82229"/>
                </a:lnTo>
                <a:lnTo>
                  <a:pt x="371470" y="86156"/>
                </a:lnTo>
                <a:lnTo>
                  <a:pt x="409547" y="88883"/>
                </a:lnTo>
                <a:lnTo>
                  <a:pt x="449276" y="96310"/>
                </a:lnTo>
                <a:lnTo>
                  <a:pt x="488891" y="97974"/>
                </a:lnTo>
                <a:lnTo>
                  <a:pt x="532669" y="98193"/>
                </a:lnTo>
                <a:lnTo>
                  <a:pt x="575598" y="98222"/>
                </a:lnTo>
                <a:lnTo>
                  <a:pt x="619296" y="98226"/>
                </a:lnTo>
                <a:lnTo>
                  <a:pt x="659361" y="98226"/>
                </a:lnTo>
                <a:lnTo>
                  <a:pt x="700972" y="98226"/>
                </a:lnTo>
                <a:lnTo>
                  <a:pt x="742437" y="95581"/>
                </a:lnTo>
                <a:lnTo>
                  <a:pt x="786615" y="90538"/>
                </a:lnTo>
                <a:lnTo>
                  <a:pt x="828605" y="89665"/>
                </a:lnTo>
                <a:lnTo>
                  <a:pt x="868826" y="83232"/>
                </a:lnTo>
                <a:lnTo>
                  <a:pt x="904446" y="81216"/>
                </a:lnTo>
                <a:lnTo>
                  <a:pt x="943706" y="77889"/>
                </a:lnTo>
                <a:lnTo>
                  <a:pt x="978778" y="73349"/>
                </a:lnTo>
                <a:lnTo>
                  <a:pt x="1015958" y="72004"/>
                </a:lnTo>
                <a:lnTo>
                  <a:pt x="1054094" y="68959"/>
                </a:lnTo>
                <a:lnTo>
                  <a:pt x="1085900" y="61773"/>
                </a:lnTo>
                <a:lnTo>
                  <a:pt x="1126870" y="55197"/>
                </a:lnTo>
                <a:lnTo>
                  <a:pt x="1165353" y="47761"/>
                </a:lnTo>
                <a:lnTo>
                  <a:pt x="1205683" y="42184"/>
                </a:lnTo>
                <a:lnTo>
                  <a:pt x="1224615" y="36995"/>
                </a:lnTo>
                <a:lnTo>
                  <a:pt x="1268582" y="30988"/>
                </a:lnTo>
                <a:lnTo>
                  <a:pt x="1303734" y="2678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MARTInkShape-155">
            <a:extLst>
              <a:ext uri="{FF2B5EF4-FFF2-40B4-BE49-F238E27FC236}">
                <a16:creationId xmlns:a16="http://schemas.microsoft.com/office/drawing/2014/main" id="{50E16C04-500C-49C5-834A-320A19BA363C}"/>
              </a:ext>
            </a:extLst>
          </p:cNvPr>
          <p:cNvSpPr/>
          <p:nvPr>
            <p:custDataLst>
              <p:tags r:id="rId5"/>
            </p:custDataLst>
          </p:nvPr>
        </p:nvSpPr>
        <p:spPr>
          <a:xfrm>
            <a:off x="1062665" y="3389484"/>
            <a:ext cx="3991539" cy="2298728"/>
          </a:xfrm>
          <a:custGeom>
            <a:avLst/>
            <a:gdLst/>
            <a:ahLst/>
            <a:cxnLst/>
            <a:rect l="0" t="0" r="0" b="0"/>
            <a:pathLst>
              <a:path w="3991539" h="2298728">
                <a:moveTo>
                  <a:pt x="17827" y="905695"/>
                </a:moveTo>
                <a:lnTo>
                  <a:pt x="17827" y="905695"/>
                </a:lnTo>
                <a:lnTo>
                  <a:pt x="9007" y="905695"/>
                </a:lnTo>
                <a:lnTo>
                  <a:pt x="8930" y="900955"/>
                </a:lnTo>
                <a:lnTo>
                  <a:pt x="7927" y="899559"/>
                </a:lnTo>
                <a:lnTo>
                  <a:pt x="132" y="896814"/>
                </a:lnTo>
                <a:lnTo>
                  <a:pt x="77" y="896798"/>
                </a:lnTo>
                <a:lnTo>
                  <a:pt x="0" y="892035"/>
                </a:lnTo>
                <a:lnTo>
                  <a:pt x="15201" y="851483"/>
                </a:lnTo>
                <a:lnTo>
                  <a:pt x="32118" y="817854"/>
                </a:lnTo>
                <a:lnTo>
                  <a:pt x="54054" y="778542"/>
                </a:lnTo>
                <a:lnTo>
                  <a:pt x="74202" y="743777"/>
                </a:lnTo>
                <a:lnTo>
                  <a:pt x="100547" y="701842"/>
                </a:lnTo>
                <a:lnTo>
                  <a:pt x="124860" y="664896"/>
                </a:lnTo>
                <a:lnTo>
                  <a:pt x="148771" y="624195"/>
                </a:lnTo>
                <a:lnTo>
                  <a:pt x="171388" y="589675"/>
                </a:lnTo>
                <a:lnTo>
                  <a:pt x="199561" y="548592"/>
                </a:lnTo>
                <a:lnTo>
                  <a:pt x="224140" y="514909"/>
                </a:lnTo>
                <a:lnTo>
                  <a:pt x="259113" y="470617"/>
                </a:lnTo>
                <a:lnTo>
                  <a:pt x="294684" y="432911"/>
                </a:lnTo>
                <a:lnTo>
                  <a:pt x="336510" y="395808"/>
                </a:lnTo>
                <a:lnTo>
                  <a:pt x="377110" y="353936"/>
                </a:lnTo>
                <a:lnTo>
                  <a:pt x="418313" y="316708"/>
                </a:lnTo>
                <a:lnTo>
                  <a:pt x="462244" y="280691"/>
                </a:lnTo>
                <a:lnTo>
                  <a:pt x="497323" y="253850"/>
                </a:lnTo>
                <a:lnTo>
                  <a:pt x="531860" y="227046"/>
                </a:lnTo>
                <a:lnTo>
                  <a:pt x="573345" y="193967"/>
                </a:lnTo>
                <a:lnTo>
                  <a:pt x="607743" y="171599"/>
                </a:lnTo>
                <a:lnTo>
                  <a:pt x="645716" y="146121"/>
                </a:lnTo>
                <a:lnTo>
                  <a:pt x="685741" y="122365"/>
                </a:lnTo>
                <a:lnTo>
                  <a:pt x="725381" y="100113"/>
                </a:lnTo>
                <a:lnTo>
                  <a:pt x="765900" y="77314"/>
                </a:lnTo>
                <a:lnTo>
                  <a:pt x="805686" y="60637"/>
                </a:lnTo>
                <a:lnTo>
                  <a:pt x="843603" y="46766"/>
                </a:lnTo>
                <a:lnTo>
                  <a:pt x="887822" y="29042"/>
                </a:lnTo>
                <a:lnTo>
                  <a:pt x="922950" y="19104"/>
                </a:lnTo>
                <a:lnTo>
                  <a:pt x="958494" y="14616"/>
                </a:lnTo>
                <a:lnTo>
                  <a:pt x="1002900" y="5971"/>
                </a:lnTo>
                <a:lnTo>
                  <a:pt x="1036398" y="464"/>
                </a:lnTo>
                <a:lnTo>
                  <a:pt x="1071791" y="0"/>
                </a:lnTo>
                <a:lnTo>
                  <a:pt x="1105380" y="2110"/>
                </a:lnTo>
                <a:lnTo>
                  <a:pt x="1147595" y="4289"/>
                </a:lnTo>
                <a:lnTo>
                  <a:pt x="1189098" y="10778"/>
                </a:lnTo>
                <a:lnTo>
                  <a:pt x="1230793" y="21859"/>
                </a:lnTo>
                <a:lnTo>
                  <a:pt x="1250463" y="29684"/>
                </a:lnTo>
                <a:lnTo>
                  <a:pt x="1290136" y="56315"/>
                </a:lnTo>
                <a:lnTo>
                  <a:pt x="1330064" y="99275"/>
                </a:lnTo>
                <a:lnTo>
                  <a:pt x="1367895" y="141208"/>
                </a:lnTo>
                <a:lnTo>
                  <a:pt x="1391225" y="182848"/>
                </a:lnTo>
                <a:lnTo>
                  <a:pt x="1417301" y="220032"/>
                </a:lnTo>
                <a:lnTo>
                  <a:pt x="1435336" y="264003"/>
                </a:lnTo>
                <a:lnTo>
                  <a:pt x="1453580" y="305595"/>
                </a:lnTo>
                <a:lnTo>
                  <a:pt x="1467033" y="347508"/>
                </a:lnTo>
                <a:lnTo>
                  <a:pt x="1479244" y="387867"/>
                </a:lnTo>
                <a:lnTo>
                  <a:pt x="1491211" y="430382"/>
                </a:lnTo>
                <a:lnTo>
                  <a:pt x="1503129" y="472478"/>
                </a:lnTo>
                <a:lnTo>
                  <a:pt x="1512061" y="511980"/>
                </a:lnTo>
                <a:lnTo>
                  <a:pt x="1516250" y="550363"/>
                </a:lnTo>
                <a:lnTo>
                  <a:pt x="1522232" y="586871"/>
                </a:lnTo>
                <a:lnTo>
                  <a:pt x="1530289" y="622824"/>
                </a:lnTo>
                <a:lnTo>
                  <a:pt x="1538960" y="658612"/>
                </a:lnTo>
                <a:lnTo>
                  <a:pt x="1543072" y="699092"/>
                </a:lnTo>
                <a:lnTo>
                  <a:pt x="1544291" y="742505"/>
                </a:lnTo>
                <a:lnTo>
                  <a:pt x="1549392" y="782047"/>
                </a:lnTo>
                <a:lnTo>
                  <a:pt x="1552447" y="823639"/>
                </a:lnTo>
                <a:lnTo>
                  <a:pt x="1553352" y="862641"/>
                </a:lnTo>
                <a:lnTo>
                  <a:pt x="1553620" y="899333"/>
                </a:lnTo>
                <a:lnTo>
                  <a:pt x="1558440" y="935340"/>
                </a:lnTo>
                <a:lnTo>
                  <a:pt x="1561412" y="975885"/>
                </a:lnTo>
                <a:lnTo>
                  <a:pt x="1562107" y="1012628"/>
                </a:lnTo>
                <a:lnTo>
                  <a:pt x="1562416" y="1051447"/>
                </a:lnTo>
                <a:lnTo>
                  <a:pt x="1563582" y="1094623"/>
                </a:lnTo>
                <a:lnTo>
                  <a:pt x="1569716" y="1139027"/>
                </a:lnTo>
                <a:lnTo>
                  <a:pt x="1571037" y="1173929"/>
                </a:lnTo>
                <a:lnTo>
                  <a:pt x="1571428" y="1209407"/>
                </a:lnTo>
                <a:lnTo>
                  <a:pt x="1574190" y="1245053"/>
                </a:lnTo>
                <a:lnTo>
                  <a:pt x="1578646" y="1280751"/>
                </a:lnTo>
                <a:lnTo>
                  <a:pt x="1580152" y="1323629"/>
                </a:lnTo>
                <a:lnTo>
                  <a:pt x="1581441" y="1366899"/>
                </a:lnTo>
                <a:lnTo>
                  <a:pt x="1587576" y="1407783"/>
                </a:lnTo>
                <a:lnTo>
                  <a:pt x="1591542" y="1442077"/>
                </a:lnTo>
                <a:lnTo>
                  <a:pt x="1597031" y="1484480"/>
                </a:lnTo>
                <a:lnTo>
                  <a:pt x="1605244" y="1527656"/>
                </a:lnTo>
                <a:lnTo>
                  <a:pt x="1613775" y="1565877"/>
                </a:lnTo>
                <a:lnTo>
                  <a:pt x="1620494" y="1602089"/>
                </a:lnTo>
                <a:lnTo>
                  <a:pt x="1631376" y="1637906"/>
                </a:lnTo>
                <a:lnTo>
                  <a:pt x="1643080" y="1676290"/>
                </a:lnTo>
                <a:lnTo>
                  <a:pt x="1649998" y="1696651"/>
                </a:lnTo>
                <a:lnTo>
                  <a:pt x="1671558" y="1737029"/>
                </a:lnTo>
                <a:lnTo>
                  <a:pt x="1690162" y="1778274"/>
                </a:lnTo>
                <a:lnTo>
                  <a:pt x="1717771" y="1817366"/>
                </a:lnTo>
                <a:lnTo>
                  <a:pt x="1747253" y="1856542"/>
                </a:lnTo>
                <a:lnTo>
                  <a:pt x="1782933" y="1898510"/>
                </a:lnTo>
                <a:lnTo>
                  <a:pt x="1826336" y="1942922"/>
                </a:lnTo>
                <a:lnTo>
                  <a:pt x="1866893" y="1976657"/>
                </a:lnTo>
                <a:lnTo>
                  <a:pt x="1911003" y="2006944"/>
                </a:lnTo>
                <a:lnTo>
                  <a:pt x="1955580" y="2036779"/>
                </a:lnTo>
                <a:lnTo>
                  <a:pt x="2000219" y="2066554"/>
                </a:lnTo>
                <a:lnTo>
                  <a:pt x="2040677" y="2090368"/>
                </a:lnTo>
                <a:lnTo>
                  <a:pt x="2079757" y="2108043"/>
                </a:lnTo>
                <a:lnTo>
                  <a:pt x="2118786" y="2129614"/>
                </a:lnTo>
                <a:lnTo>
                  <a:pt x="2152758" y="2144439"/>
                </a:lnTo>
                <a:lnTo>
                  <a:pt x="2187959" y="2157762"/>
                </a:lnTo>
                <a:lnTo>
                  <a:pt x="2223524" y="2171631"/>
                </a:lnTo>
                <a:lnTo>
                  <a:pt x="2259198" y="2184670"/>
                </a:lnTo>
                <a:lnTo>
                  <a:pt x="2294903" y="2198456"/>
                </a:lnTo>
                <a:lnTo>
                  <a:pt x="2330618" y="2208824"/>
                </a:lnTo>
                <a:lnTo>
                  <a:pt x="2366335" y="2220826"/>
                </a:lnTo>
                <a:lnTo>
                  <a:pt x="2402053" y="2234303"/>
                </a:lnTo>
                <a:lnTo>
                  <a:pt x="2440418" y="2244581"/>
                </a:lnTo>
                <a:lnTo>
                  <a:pt x="2483205" y="2253911"/>
                </a:lnTo>
                <a:lnTo>
                  <a:pt x="2524655" y="2262957"/>
                </a:lnTo>
                <a:lnTo>
                  <a:pt x="2564719" y="2271922"/>
                </a:lnTo>
                <a:lnTo>
                  <a:pt x="2608008" y="2280863"/>
                </a:lnTo>
                <a:lnTo>
                  <a:pt x="2652254" y="2287150"/>
                </a:lnTo>
                <a:lnTo>
                  <a:pt x="2696783" y="2291658"/>
                </a:lnTo>
                <a:lnTo>
                  <a:pt x="2741397" y="2296632"/>
                </a:lnTo>
                <a:lnTo>
                  <a:pt x="2786035" y="2298106"/>
                </a:lnTo>
                <a:lnTo>
                  <a:pt x="2830680" y="2298543"/>
                </a:lnTo>
                <a:lnTo>
                  <a:pt x="2861437" y="2298645"/>
                </a:lnTo>
                <a:lnTo>
                  <a:pt x="2894950" y="2298691"/>
                </a:lnTo>
                <a:lnTo>
                  <a:pt x="2927043" y="2298710"/>
                </a:lnTo>
                <a:lnTo>
                  <a:pt x="2970356" y="2298722"/>
                </a:lnTo>
                <a:lnTo>
                  <a:pt x="3010970" y="2298726"/>
                </a:lnTo>
                <a:lnTo>
                  <a:pt x="3054424" y="2298727"/>
                </a:lnTo>
                <a:lnTo>
                  <a:pt x="3096073" y="2296081"/>
                </a:lnTo>
                <a:lnTo>
                  <a:pt x="3136195" y="2291659"/>
                </a:lnTo>
                <a:lnTo>
                  <a:pt x="3176855" y="2290348"/>
                </a:lnTo>
                <a:lnTo>
                  <a:pt x="3214038" y="2289960"/>
                </a:lnTo>
                <a:lnTo>
                  <a:pt x="3250191" y="2287199"/>
                </a:lnTo>
                <a:lnTo>
                  <a:pt x="3286039" y="2280097"/>
                </a:lnTo>
                <a:lnTo>
                  <a:pt x="3321796" y="2271710"/>
                </a:lnTo>
                <a:lnTo>
                  <a:pt x="3357526" y="2260294"/>
                </a:lnTo>
                <a:lnTo>
                  <a:pt x="3393248" y="2244345"/>
                </a:lnTo>
                <a:lnTo>
                  <a:pt x="3431613" y="2227051"/>
                </a:lnTo>
                <a:lnTo>
                  <a:pt x="3471754" y="2209359"/>
                </a:lnTo>
                <a:lnTo>
                  <a:pt x="3508783" y="2191550"/>
                </a:lnTo>
                <a:lnTo>
                  <a:pt x="3544890" y="2171059"/>
                </a:lnTo>
                <a:lnTo>
                  <a:pt x="3587906" y="2142209"/>
                </a:lnTo>
                <a:lnTo>
                  <a:pt x="3631203" y="2110272"/>
                </a:lnTo>
                <a:lnTo>
                  <a:pt x="3672094" y="2075301"/>
                </a:lnTo>
                <a:lnTo>
                  <a:pt x="3713354" y="2039730"/>
                </a:lnTo>
                <a:lnTo>
                  <a:pt x="3750166" y="2003048"/>
                </a:lnTo>
                <a:lnTo>
                  <a:pt x="3786101" y="1961259"/>
                </a:lnTo>
                <a:lnTo>
                  <a:pt x="3821864" y="1919307"/>
                </a:lnTo>
                <a:lnTo>
                  <a:pt x="3848660" y="1884571"/>
                </a:lnTo>
                <a:lnTo>
                  <a:pt x="3877252" y="1843415"/>
                </a:lnTo>
                <a:lnTo>
                  <a:pt x="3895939" y="1809718"/>
                </a:lnTo>
                <a:lnTo>
                  <a:pt x="3920031" y="1765423"/>
                </a:lnTo>
                <a:lnTo>
                  <a:pt x="3939159" y="1727716"/>
                </a:lnTo>
                <a:lnTo>
                  <a:pt x="3952491" y="1685468"/>
                </a:lnTo>
                <a:lnTo>
                  <a:pt x="3962033" y="1647430"/>
                </a:lnTo>
                <a:lnTo>
                  <a:pt x="3968952" y="1611253"/>
                </a:lnTo>
                <a:lnTo>
                  <a:pt x="3977018" y="1570164"/>
                </a:lnTo>
                <a:lnTo>
                  <a:pt x="3980952" y="1534507"/>
                </a:lnTo>
                <a:lnTo>
                  <a:pt x="3988418" y="1495792"/>
                </a:lnTo>
                <a:lnTo>
                  <a:pt x="3991538" y="1459336"/>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995896-1B58-44AC-B905-6FA45CC7BBC6}"/>
                  </a:ext>
                </a:extLst>
              </p14:cNvPr>
              <p14:cNvContentPartPr/>
              <p14:nvPr/>
            </p14:nvContentPartPr>
            <p14:xfrm>
              <a:off x="2222652" y="3373088"/>
              <a:ext cx="360" cy="360"/>
            </p14:xfrm>
          </p:contentPart>
        </mc:Choice>
        <mc:Fallback xmlns="">
          <p:pic>
            <p:nvPicPr>
              <p:cNvPr id="10" name="Ink 9">
                <a:extLst>
                  <a:ext uri="{FF2B5EF4-FFF2-40B4-BE49-F238E27FC236}">
                    <a16:creationId xmlns:a16="http://schemas.microsoft.com/office/drawing/2014/main" id="{0F995896-1B58-44AC-B905-6FA45CC7BBC6}"/>
                  </a:ext>
                </a:extLst>
              </p:cNvPr>
              <p:cNvPicPr/>
              <p:nvPr/>
            </p:nvPicPr>
            <p:blipFill>
              <a:blip r:embed="rId9"/>
              <a:stretch>
                <a:fillRect/>
              </a:stretch>
            </p:blipFill>
            <p:spPr>
              <a:xfrm>
                <a:off x="2213652" y="33644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We conclude with the </a:t>
            </a:r>
            <a:r>
              <a:rPr lang="en-US" dirty="0">
                <a:solidFill>
                  <a:srgbClr val="C00000"/>
                </a:solidFill>
              </a:rPr>
              <a:t>Bellman–Ford </a:t>
            </a:r>
            <a:r>
              <a:rPr lang="en-US" dirty="0"/>
              <a:t>algorithm for edge-weighted digraphs with no negative cycles.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mc:Choice xmlns:a14="http://schemas.microsoft.com/office/drawing/2010/main"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Node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mc:Choice xmlns:a14="http://schemas.microsoft.com/office/drawing/2010/main"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Node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mc:Choice xmlns:a14="http://schemas.microsoft.com/office/drawing/2010/main"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Node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143973901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B</a:t>
                      </a:r>
                      <a:endParaRPr lang="en-SE" dirty="0">
                        <a:solidFill>
                          <a:srgbClr val="FF0000"/>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Node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2533640961"/>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E</a:t>
                      </a:r>
                      <a:endParaRPr lang="en-SE" dirty="0">
                        <a:solidFill>
                          <a:srgbClr val="FF0000"/>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Node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2879850300"/>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mc:Choice xmlns:a14="http://schemas.microsoft.com/office/drawing/2010/main"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mc:Choice xmlns:a14="http://schemas.microsoft.com/office/drawing/2010/main"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tretch>
            <a:fillRect/>
          </a:stretch>
        </p:blipFill>
        <p:spPr>
          <a:xfrm>
            <a:off x="5244608" y="-13048"/>
            <a:ext cx="3899392" cy="1530141"/>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Node</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338635" y="1208315"/>
            <a:ext cx="3878125" cy="4247606"/>
          </a:xfrm>
        </p:spPr>
        <p:txBody>
          <a:bodyPr>
            <a:normAutofit fontScale="925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p:txBody>
      </p:sp>
      <p:sp>
        <p:nvSpPr>
          <p:cNvPr id="9" name="object 3">
            <a:extLst>
              <a:ext uri="{FF2B5EF4-FFF2-40B4-BE49-F238E27FC236}">
                <a16:creationId xmlns:a16="http://schemas.microsoft.com/office/drawing/2014/main" id="{79D629DE-4C51-C937-98B3-51BDC08FFB1C}"/>
              </a:ext>
            </a:extLst>
          </p:cNvPr>
          <p:cNvSpPr/>
          <p:nvPr/>
        </p:nvSpPr>
        <p:spPr>
          <a:xfrm>
            <a:off x="4262964" y="3855979"/>
            <a:ext cx="4608422" cy="1396604"/>
          </a:xfrm>
          <a:custGeom>
            <a:avLst/>
            <a:gdLst/>
            <a:ahLst/>
            <a:cxnLst/>
            <a:rect l="l" t="t" r="r" b="b"/>
            <a:pathLst>
              <a:path w="6578600" h="1739900">
                <a:moveTo>
                  <a:pt x="0" y="0"/>
                </a:moveTo>
                <a:lnTo>
                  <a:pt x="6578600" y="0"/>
                </a:lnTo>
                <a:lnTo>
                  <a:pt x="6578600" y="1739900"/>
                </a:lnTo>
                <a:lnTo>
                  <a:pt x="0" y="1739900"/>
                </a:lnTo>
                <a:lnTo>
                  <a:pt x="0" y="0"/>
                </a:lnTo>
                <a:close/>
              </a:path>
            </a:pathLst>
          </a:custGeom>
          <a:solidFill>
            <a:schemeClr val="accent1">
              <a:lumMod val="20000"/>
              <a:lumOff val="80000"/>
            </a:schemeClr>
          </a:solidFill>
        </p:spPr>
        <p:txBody>
          <a:bodyPr wrap="square" lIns="0" tIns="0" rIns="0" bIns="0" rtlCol="0"/>
          <a:lstStyle/>
          <a:p>
            <a:endParaRPr/>
          </a:p>
        </p:txBody>
      </p:sp>
      <p:sp>
        <p:nvSpPr>
          <p:cNvPr id="10" name="object 6">
            <a:extLst>
              <a:ext uri="{FF2B5EF4-FFF2-40B4-BE49-F238E27FC236}">
                <a16:creationId xmlns:a16="http://schemas.microsoft.com/office/drawing/2014/main" id="{3ABDF862-92C4-E5D3-0F97-B4796404557C}"/>
              </a:ext>
            </a:extLst>
          </p:cNvPr>
          <p:cNvSpPr txBox="1"/>
          <p:nvPr/>
        </p:nvSpPr>
        <p:spPr>
          <a:xfrm>
            <a:off x="8113938" y="4481886"/>
            <a:ext cx="1148627" cy="777136"/>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8D3124"/>
                </a:solidFill>
                <a:latin typeface="Trebuchet MS"/>
                <a:cs typeface="Trebuchet MS"/>
              </a:rPr>
              <a:t>pass</a:t>
            </a:r>
            <a:r>
              <a:rPr sz="1600" spc="120" dirty="0">
                <a:solidFill>
                  <a:srgbClr val="8D3124"/>
                </a:solidFill>
                <a:latin typeface="Trebuchet MS"/>
                <a:cs typeface="Trebuchet MS"/>
              </a:rPr>
              <a:t> </a:t>
            </a:r>
            <a:r>
              <a:rPr sz="1600" dirty="0" err="1">
                <a:solidFill>
                  <a:srgbClr val="8D3124"/>
                </a:solidFill>
                <a:latin typeface="Trebuchet MS"/>
              </a:rPr>
              <a:t>i</a:t>
            </a:r>
            <a:r>
              <a:rPr sz="1600" dirty="0">
                <a:solidFill>
                  <a:srgbClr val="8D3124"/>
                </a:solidFill>
                <a:latin typeface="Trebuchet MS"/>
              </a:rPr>
              <a:t>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(relax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each edge)</a:t>
            </a:r>
          </a:p>
        </p:txBody>
      </p:sp>
      <p:sp>
        <p:nvSpPr>
          <p:cNvPr id="11" name="object 7">
            <a:extLst>
              <a:ext uri="{FF2B5EF4-FFF2-40B4-BE49-F238E27FC236}">
                <a16:creationId xmlns:a16="http://schemas.microsoft.com/office/drawing/2014/main" id="{5F75D5A5-D99E-E0F3-3AE8-E3898EB49CF5}"/>
              </a:ext>
            </a:extLst>
          </p:cNvPr>
          <p:cNvSpPr/>
          <p:nvPr/>
        </p:nvSpPr>
        <p:spPr>
          <a:xfrm>
            <a:off x="7558102" y="4371031"/>
            <a:ext cx="45719" cy="639790"/>
          </a:xfrm>
          <a:custGeom>
            <a:avLst/>
            <a:gdLst/>
            <a:ahLst/>
            <a:cxnLst/>
            <a:rect l="l" t="t" r="r" b="b"/>
            <a:pathLst>
              <a:path h="993140">
                <a:moveTo>
                  <a:pt x="0" y="0"/>
                </a:moveTo>
                <a:lnTo>
                  <a:pt x="0" y="992555"/>
                </a:lnTo>
              </a:path>
            </a:pathLst>
          </a:custGeom>
          <a:ln w="25400">
            <a:solidFill>
              <a:srgbClr val="8D3124"/>
            </a:solidFill>
          </a:ln>
        </p:spPr>
        <p:txBody>
          <a:bodyPr wrap="square" lIns="0" tIns="0" rIns="0" bIns="0" rtlCol="0"/>
          <a:lstStyle/>
          <a:p>
            <a:endParaRPr/>
          </a:p>
        </p:txBody>
      </p:sp>
      <p:sp>
        <p:nvSpPr>
          <p:cNvPr id="12" name="object 8">
            <a:extLst>
              <a:ext uri="{FF2B5EF4-FFF2-40B4-BE49-F238E27FC236}">
                <a16:creationId xmlns:a16="http://schemas.microsoft.com/office/drawing/2014/main" id="{46ADF0A6-E1E9-EC79-C88D-D058A7840DEB}"/>
              </a:ext>
            </a:extLst>
          </p:cNvPr>
          <p:cNvSpPr/>
          <p:nvPr/>
        </p:nvSpPr>
        <p:spPr>
          <a:xfrm>
            <a:off x="4492742" y="1231919"/>
            <a:ext cx="4013003" cy="2265129"/>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581261" y="1307420"/>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4950555" y="1333262"/>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b="1"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each edge. </a:t>
            </a:r>
            <a:endParaRPr lang="en-US" sz="1600" b="1"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664281" y="1645087"/>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C514E47-BB83-3DDD-7243-3750B635BA43}"/>
              </a:ext>
            </a:extLst>
          </p:cNvPr>
          <p:cNvCxnSpPr>
            <a:cxnSpLocks/>
          </p:cNvCxnSpPr>
          <p:nvPr/>
        </p:nvCxnSpPr>
        <p:spPr>
          <a:xfrm>
            <a:off x="4664281" y="3280241"/>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1395854-BC10-7309-DD11-B441A275C38D}"/>
              </a:ext>
            </a:extLst>
          </p:cNvPr>
          <p:cNvSpPr/>
          <p:nvPr/>
        </p:nvSpPr>
        <p:spPr>
          <a:xfrm>
            <a:off x="4335325" y="3983739"/>
            <a:ext cx="4654626" cy="1107996"/>
          </a:xfrm>
          <a:prstGeom prst="rect">
            <a:avLst/>
          </a:prstGeom>
        </p:spPr>
        <p:txBody>
          <a:bodyPr wrap="square">
            <a:spAutoFit/>
          </a:bodyPr>
          <a:lstStyle/>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1;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&lt; G.V();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DirectedEdge</a:t>
            </a:r>
            <a:r>
              <a:rPr lang="en-US" sz="1400" dirty="0">
                <a:latin typeface="Menlo" panose="020B0609030804020204" pitchFamily="49" charset="0"/>
                <a:ea typeface="Menlo" panose="020B0609030804020204" pitchFamily="49" charset="0"/>
                <a:cs typeface="Menlo" panose="020B0609030804020204" pitchFamily="49" charset="0"/>
              </a:rPr>
              <a:t> e : </a:t>
            </a:r>
            <a:r>
              <a:rPr lang="en-US" sz="1400" dirty="0" err="1">
                <a:latin typeface="Menlo" panose="020B0609030804020204" pitchFamily="49" charset="0"/>
                <a:ea typeface="Menlo" panose="020B0609030804020204" pitchFamily="49" charset="0"/>
                <a:cs typeface="Menlo" panose="020B0609030804020204" pitchFamily="49" charset="0"/>
              </a:rPr>
              <a:t>G.adj</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relax(e);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18" name="Straight Arrow Connector 17">
            <a:extLst>
              <a:ext uri="{FF2B5EF4-FFF2-40B4-BE49-F238E27FC236}">
                <a16:creationId xmlns:a16="http://schemas.microsoft.com/office/drawing/2014/main" id="{C0F33C52-214D-82F6-1D60-C3C6865C15C9}"/>
              </a:ext>
            </a:extLst>
          </p:cNvPr>
          <p:cNvCxnSpPr>
            <a:cxnSpLocks/>
          </p:cNvCxnSpPr>
          <p:nvPr/>
        </p:nvCxnSpPr>
        <p:spPr>
          <a:xfrm flipH="1">
            <a:off x="7658620" y="4624895"/>
            <a:ext cx="379817" cy="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3192EFB-6D41-85F1-AA1B-65063E50C0F9}"/>
              </a:ext>
            </a:extLst>
          </p:cNvPr>
          <p:cNvSpPr txBox="1"/>
          <p:nvPr/>
        </p:nvSpPr>
        <p:spPr>
          <a:xfrm>
            <a:off x="1621135" y="5436067"/>
            <a:ext cx="6086292"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1600" dirty="0"/>
              <a:t>Time complexity for connected graph: </a:t>
            </a:r>
          </a:p>
          <a:p>
            <a:r>
              <a:rPr lang="en-GB" sz="1600" dirty="0"/>
              <a:t>Best Case: O(E), when distance array after 1st and 2nd relaxation are same , we can simply stop further processing</a:t>
            </a:r>
          </a:p>
          <a:p>
            <a:r>
              <a:rPr lang="en-GB" sz="1600" dirty="0"/>
              <a:t>Average Case: O(V*E)</a:t>
            </a:r>
          </a:p>
          <a:p>
            <a:r>
              <a:rPr lang="en-GB" sz="1600" dirty="0"/>
              <a:t>Worst Case: O(V*E)</a:t>
            </a:r>
            <a:endParaRPr lang="en-SE" sz="1600" dirty="0"/>
          </a:p>
        </p:txBody>
      </p:sp>
    </p:spTree>
    <p:extLst>
      <p:ext uri="{BB962C8B-B14F-4D97-AF65-F5344CB8AC3E}">
        <p14:creationId xmlns:p14="http://schemas.microsoft.com/office/powerpoint/2010/main" val="172098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Nunito" pitchFamily="2" charset="0"/>
              </a:rPr>
              <a:t>Relaxing edges </a:t>
            </a:r>
            <a:r>
              <a:rPr lang="en-GB" sz="2400" b="1" dirty="0">
                <a:solidFill>
                  <a:srgbClr val="273239"/>
                </a:solidFill>
                <a:latin typeface="Nunito" pitchFamily="2" charset="0"/>
              </a:rPr>
              <a:t>V</a:t>
            </a:r>
            <a:r>
              <a:rPr lang="en-GB" sz="2400" b="1" i="0" dirty="0">
                <a:solidFill>
                  <a:srgbClr val="273239"/>
                </a:solidFill>
                <a:effectLst/>
                <a:latin typeface="Nunito" pitchFamily="2" charset="0"/>
              </a:rPr>
              <a:t>-1 </a:t>
            </a:r>
            <a:r>
              <a:rPr lang="en-GB" sz="2400" b="0" i="0" dirty="0">
                <a:solidFill>
                  <a:srgbClr val="273239"/>
                </a:solidFill>
                <a:effectLst/>
                <a:latin typeface="Nunito" pitchFamily="2" charset="0"/>
              </a:rPr>
              <a:t>times in the Bellman-Ford Algorithm Example 1 guarantees that the algorithm has explored all possible paths of length up to</a:t>
            </a:r>
            <a:r>
              <a:rPr lang="en-GB" sz="2400" b="1" i="0" dirty="0">
                <a:solidFill>
                  <a:srgbClr val="273239"/>
                </a:solidFill>
                <a:effectLst/>
                <a:latin typeface="Nunito" pitchFamily="2" charset="0"/>
              </a:rPr>
              <a:t> V-1</a:t>
            </a:r>
            <a:r>
              <a:rPr lang="en-GB" sz="2400" b="0" i="0" dirty="0">
                <a:solidFill>
                  <a:srgbClr val="273239"/>
                </a:solidFill>
                <a:effectLst/>
                <a:latin typeface="Nunito" pitchFamily="2" charset="0"/>
              </a:rPr>
              <a:t>, which is the maximum possible length of a shortest path in a graph with </a:t>
            </a:r>
            <a:r>
              <a:rPr lang="en-GB" sz="2400" b="1" i="0" dirty="0">
                <a:solidFill>
                  <a:srgbClr val="273239"/>
                </a:solidFill>
                <a:effectLst/>
                <a:latin typeface="Nunito" pitchFamily="2" charset="0"/>
              </a:rPr>
              <a:t>V </a:t>
            </a:r>
            <a:r>
              <a:rPr lang="en-GB" sz="2400" b="0" i="0" dirty="0">
                <a:solidFill>
                  <a:srgbClr val="273239"/>
                </a:solidFill>
                <a:effectLst/>
                <a:latin typeface="Nunito" pitchFamily="2" charset="0"/>
              </a:rPr>
              <a:t>vertices. 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7A6203E-DA85-6732-6FA5-6B9E7E6E2941}"/>
              </a:ext>
            </a:extLst>
          </p:cNvPr>
          <p:cNvSpPr>
            <a:spLocks noGrp="1" noChangeArrowheads="1"/>
          </p:cNvSpPr>
          <p:nvPr>
            <p:ph type="title"/>
          </p:nvPr>
        </p:nvSpPr>
        <p:spPr/>
        <p:txBody>
          <a:bodyPr/>
          <a:lstStyle/>
          <a:p>
            <a:r>
              <a:rPr lang="en-US" altLang="en-SE" dirty="0"/>
              <a:t>Bellman-Ford Algorithm Example 1</a:t>
            </a:r>
          </a:p>
        </p:txBody>
      </p:sp>
      <p:grpSp>
        <p:nvGrpSpPr>
          <p:cNvPr id="111619" name="Group 3">
            <a:extLst>
              <a:ext uri="{FF2B5EF4-FFF2-40B4-BE49-F238E27FC236}">
                <a16:creationId xmlns:a16="http://schemas.microsoft.com/office/drawing/2014/main" id="{0BD23A85-C588-F263-80FF-67027CCA5E70}"/>
              </a:ext>
            </a:extLst>
          </p:cNvPr>
          <p:cNvGrpSpPr>
            <a:grpSpLocks/>
          </p:cNvGrpSpPr>
          <p:nvPr/>
        </p:nvGrpSpPr>
        <p:grpSpPr bwMode="auto">
          <a:xfrm>
            <a:off x="1143000" y="3276600"/>
            <a:ext cx="533400" cy="533400"/>
            <a:chOff x="1824" y="2736"/>
            <a:chExt cx="336" cy="336"/>
          </a:xfrm>
        </p:grpSpPr>
        <p:sp>
          <p:nvSpPr>
            <p:cNvPr id="111620" name="Oval 4">
              <a:extLst>
                <a:ext uri="{FF2B5EF4-FFF2-40B4-BE49-F238E27FC236}">
                  <a16:creationId xmlns:a16="http://schemas.microsoft.com/office/drawing/2014/main" id="{0FC06E1F-9776-A21B-24EA-15424A88A6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1" name="Text Box 5">
              <a:extLst>
                <a:ext uri="{FF2B5EF4-FFF2-40B4-BE49-F238E27FC236}">
                  <a16:creationId xmlns:a16="http://schemas.microsoft.com/office/drawing/2014/main" id="{10A29E00-CC28-0C39-E012-D83999EE60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1622" name="Group 6">
            <a:extLst>
              <a:ext uri="{FF2B5EF4-FFF2-40B4-BE49-F238E27FC236}">
                <a16:creationId xmlns:a16="http://schemas.microsoft.com/office/drawing/2014/main" id="{DC4613F9-1A06-6FA4-E784-0505772069A9}"/>
              </a:ext>
            </a:extLst>
          </p:cNvPr>
          <p:cNvGrpSpPr>
            <a:grpSpLocks/>
          </p:cNvGrpSpPr>
          <p:nvPr/>
        </p:nvGrpSpPr>
        <p:grpSpPr bwMode="auto">
          <a:xfrm>
            <a:off x="2057400" y="1981200"/>
            <a:ext cx="533400" cy="533400"/>
            <a:chOff x="1824" y="2736"/>
            <a:chExt cx="336" cy="336"/>
          </a:xfrm>
        </p:grpSpPr>
        <p:sp>
          <p:nvSpPr>
            <p:cNvPr id="111623" name="Oval 7">
              <a:extLst>
                <a:ext uri="{FF2B5EF4-FFF2-40B4-BE49-F238E27FC236}">
                  <a16:creationId xmlns:a16="http://schemas.microsoft.com/office/drawing/2014/main" id="{35F9B019-E567-617F-0E47-68FAC792637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4" name="Text Box 8">
              <a:extLst>
                <a:ext uri="{FF2B5EF4-FFF2-40B4-BE49-F238E27FC236}">
                  <a16:creationId xmlns:a16="http://schemas.microsoft.com/office/drawing/2014/main" id="{FFF2AAE8-AE9B-F8A5-1BB6-81CBE0068B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1625" name="Group 9">
            <a:extLst>
              <a:ext uri="{FF2B5EF4-FFF2-40B4-BE49-F238E27FC236}">
                <a16:creationId xmlns:a16="http://schemas.microsoft.com/office/drawing/2014/main" id="{87F0AFEA-1E29-22F1-2D59-CCC75CC878EE}"/>
              </a:ext>
            </a:extLst>
          </p:cNvPr>
          <p:cNvGrpSpPr>
            <a:grpSpLocks/>
          </p:cNvGrpSpPr>
          <p:nvPr/>
        </p:nvGrpSpPr>
        <p:grpSpPr bwMode="auto">
          <a:xfrm>
            <a:off x="1143000" y="4495800"/>
            <a:ext cx="533400" cy="533400"/>
            <a:chOff x="1824" y="2736"/>
            <a:chExt cx="336" cy="336"/>
          </a:xfrm>
        </p:grpSpPr>
        <p:sp>
          <p:nvSpPr>
            <p:cNvPr id="111626" name="Oval 10">
              <a:extLst>
                <a:ext uri="{FF2B5EF4-FFF2-40B4-BE49-F238E27FC236}">
                  <a16:creationId xmlns:a16="http://schemas.microsoft.com/office/drawing/2014/main" id="{3013D2E4-B9FA-6C7F-6B67-0EC73A72BA2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7" name="Text Box 11">
              <a:extLst>
                <a:ext uri="{FF2B5EF4-FFF2-40B4-BE49-F238E27FC236}">
                  <a16:creationId xmlns:a16="http://schemas.microsoft.com/office/drawing/2014/main" id="{86F1A5F2-6BCE-4EBF-407A-821BB3D294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1628" name="Group 12">
            <a:extLst>
              <a:ext uri="{FF2B5EF4-FFF2-40B4-BE49-F238E27FC236}">
                <a16:creationId xmlns:a16="http://schemas.microsoft.com/office/drawing/2014/main" id="{88BE3AE0-31C0-0DF6-923C-62B43B2FEBAF}"/>
              </a:ext>
            </a:extLst>
          </p:cNvPr>
          <p:cNvGrpSpPr>
            <a:grpSpLocks/>
          </p:cNvGrpSpPr>
          <p:nvPr/>
        </p:nvGrpSpPr>
        <p:grpSpPr bwMode="auto">
          <a:xfrm>
            <a:off x="2209800" y="5334000"/>
            <a:ext cx="533400" cy="533400"/>
            <a:chOff x="1824" y="2736"/>
            <a:chExt cx="336" cy="336"/>
          </a:xfrm>
        </p:grpSpPr>
        <p:sp>
          <p:nvSpPr>
            <p:cNvPr id="111629" name="Oval 13">
              <a:extLst>
                <a:ext uri="{FF2B5EF4-FFF2-40B4-BE49-F238E27FC236}">
                  <a16:creationId xmlns:a16="http://schemas.microsoft.com/office/drawing/2014/main" id="{CC446A44-69FF-9240-573E-736C073FEB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0" name="Text Box 14">
              <a:extLst>
                <a:ext uri="{FF2B5EF4-FFF2-40B4-BE49-F238E27FC236}">
                  <a16:creationId xmlns:a16="http://schemas.microsoft.com/office/drawing/2014/main" id="{1A9AB6B4-09AC-00C5-B33F-DD43B9BEF6E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1631" name="Group 15">
            <a:extLst>
              <a:ext uri="{FF2B5EF4-FFF2-40B4-BE49-F238E27FC236}">
                <a16:creationId xmlns:a16="http://schemas.microsoft.com/office/drawing/2014/main" id="{7A8331A1-124C-6A82-5D81-A1BED60E7D22}"/>
              </a:ext>
            </a:extLst>
          </p:cNvPr>
          <p:cNvGrpSpPr>
            <a:grpSpLocks/>
          </p:cNvGrpSpPr>
          <p:nvPr/>
        </p:nvGrpSpPr>
        <p:grpSpPr bwMode="auto">
          <a:xfrm>
            <a:off x="3505200" y="1981200"/>
            <a:ext cx="533400" cy="533400"/>
            <a:chOff x="1824" y="2736"/>
            <a:chExt cx="336" cy="336"/>
          </a:xfrm>
        </p:grpSpPr>
        <p:sp>
          <p:nvSpPr>
            <p:cNvPr id="111632" name="Oval 16">
              <a:extLst>
                <a:ext uri="{FF2B5EF4-FFF2-40B4-BE49-F238E27FC236}">
                  <a16:creationId xmlns:a16="http://schemas.microsoft.com/office/drawing/2014/main" id="{D170AADD-74AF-BB37-2F53-6DAA5872601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3" name="Text Box 17">
              <a:extLst>
                <a:ext uri="{FF2B5EF4-FFF2-40B4-BE49-F238E27FC236}">
                  <a16:creationId xmlns:a16="http://schemas.microsoft.com/office/drawing/2014/main" id="{4BF54F9C-5383-2155-AD46-19CDB50F213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1634" name="Group 18">
            <a:extLst>
              <a:ext uri="{FF2B5EF4-FFF2-40B4-BE49-F238E27FC236}">
                <a16:creationId xmlns:a16="http://schemas.microsoft.com/office/drawing/2014/main" id="{B8A7ED17-C65D-FC25-4B3D-F01448E1894F}"/>
              </a:ext>
            </a:extLst>
          </p:cNvPr>
          <p:cNvGrpSpPr>
            <a:grpSpLocks/>
          </p:cNvGrpSpPr>
          <p:nvPr/>
        </p:nvGrpSpPr>
        <p:grpSpPr bwMode="auto">
          <a:xfrm>
            <a:off x="3733800" y="5334000"/>
            <a:ext cx="533400" cy="533400"/>
            <a:chOff x="1824" y="2736"/>
            <a:chExt cx="336" cy="336"/>
          </a:xfrm>
        </p:grpSpPr>
        <p:sp>
          <p:nvSpPr>
            <p:cNvPr id="111635" name="Oval 19">
              <a:extLst>
                <a:ext uri="{FF2B5EF4-FFF2-40B4-BE49-F238E27FC236}">
                  <a16:creationId xmlns:a16="http://schemas.microsoft.com/office/drawing/2014/main" id="{AFA854F8-C9F5-1A59-69C6-BA8B6938A26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6" name="Text Box 20">
              <a:extLst>
                <a:ext uri="{FF2B5EF4-FFF2-40B4-BE49-F238E27FC236}">
                  <a16:creationId xmlns:a16="http://schemas.microsoft.com/office/drawing/2014/main" id="{1D27033B-EECD-2B1E-0CC5-45C3A862FD4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1637" name="Group 21">
            <a:extLst>
              <a:ext uri="{FF2B5EF4-FFF2-40B4-BE49-F238E27FC236}">
                <a16:creationId xmlns:a16="http://schemas.microsoft.com/office/drawing/2014/main" id="{1DC298A4-15D7-9C1F-06B1-13413293A69C}"/>
              </a:ext>
            </a:extLst>
          </p:cNvPr>
          <p:cNvGrpSpPr>
            <a:grpSpLocks/>
          </p:cNvGrpSpPr>
          <p:nvPr/>
        </p:nvGrpSpPr>
        <p:grpSpPr bwMode="auto">
          <a:xfrm>
            <a:off x="4648200" y="3200400"/>
            <a:ext cx="533400" cy="533400"/>
            <a:chOff x="1824" y="2736"/>
            <a:chExt cx="336" cy="336"/>
          </a:xfrm>
        </p:grpSpPr>
        <p:sp>
          <p:nvSpPr>
            <p:cNvPr id="111638" name="Oval 22">
              <a:extLst>
                <a:ext uri="{FF2B5EF4-FFF2-40B4-BE49-F238E27FC236}">
                  <a16:creationId xmlns:a16="http://schemas.microsoft.com/office/drawing/2014/main" id="{2E187C95-472B-F139-7232-B52E7983A4F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9" name="Text Box 23">
              <a:extLst>
                <a:ext uri="{FF2B5EF4-FFF2-40B4-BE49-F238E27FC236}">
                  <a16:creationId xmlns:a16="http://schemas.microsoft.com/office/drawing/2014/main" id="{13ECD755-2D79-6838-925F-195D5E7E21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1640" name="Group 24">
            <a:extLst>
              <a:ext uri="{FF2B5EF4-FFF2-40B4-BE49-F238E27FC236}">
                <a16:creationId xmlns:a16="http://schemas.microsoft.com/office/drawing/2014/main" id="{5D383BBD-4095-ECCA-CB42-CBBC8EF9EB5B}"/>
              </a:ext>
            </a:extLst>
          </p:cNvPr>
          <p:cNvGrpSpPr>
            <a:grpSpLocks/>
          </p:cNvGrpSpPr>
          <p:nvPr/>
        </p:nvGrpSpPr>
        <p:grpSpPr bwMode="auto">
          <a:xfrm>
            <a:off x="4724400" y="4419600"/>
            <a:ext cx="533400" cy="533400"/>
            <a:chOff x="1824" y="2736"/>
            <a:chExt cx="336" cy="336"/>
          </a:xfrm>
        </p:grpSpPr>
        <p:sp>
          <p:nvSpPr>
            <p:cNvPr id="111641" name="Oval 25">
              <a:extLst>
                <a:ext uri="{FF2B5EF4-FFF2-40B4-BE49-F238E27FC236}">
                  <a16:creationId xmlns:a16="http://schemas.microsoft.com/office/drawing/2014/main" id="{28B06D21-BB77-A7A4-F23B-AA17955B399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42" name="Text Box 26">
              <a:extLst>
                <a:ext uri="{FF2B5EF4-FFF2-40B4-BE49-F238E27FC236}">
                  <a16:creationId xmlns:a16="http://schemas.microsoft.com/office/drawing/2014/main" id="{C07D9FD3-0A74-CBCB-D7E0-7A36AD98B5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1643" name="Line 27">
            <a:extLst>
              <a:ext uri="{FF2B5EF4-FFF2-40B4-BE49-F238E27FC236}">
                <a16:creationId xmlns:a16="http://schemas.microsoft.com/office/drawing/2014/main" id="{ED3B91ED-790F-E758-4F29-0DA83A0E596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4" name="Line 28">
            <a:extLst>
              <a:ext uri="{FF2B5EF4-FFF2-40B4-BE49-F238E27FC236}">
                <a16:creationId xmlns:a16="http://schemas.microsoft.com/office/drawing/2014/main" id="{96C4DA99-3F45-84AE-1B8E-3ABF6B683D77}"/>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5" name="Line 29">
            <a:extLst>
              <a:ext uri="{FF2B5EF4-FFF2-40B4-BE49-F238E27FC236}">
                <a16:creationId xmlns:a16="http://schemas.microsoft.com/office/drawing/2014/main" id="{35D355DE-99C9-6680-27CA-1E32D7E579A3}"/>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6" name="Line 30">
            <a:extLst>
              <a:ext uri="{FF2B5EF4-FFF2-40B4-BE49-F238E27FC236}">
                <a16:creationId xmlns:a16="http://schemas.microsoft.com/office/drawing/2014/main" id="{0760D641-9524-F54C-B6A5-2DFBBA61A9B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7" name="Line 31">
            <a:extLst>
              <a:ext uri="{FF2B5EF4-FFF2-40B4-BE49-F238E27FC236}">
                <a16:creationId xmlns:a16="http://schemas.microsoft.com/office/drawing/2014/main" id="{56E962DD-1A04-896D-53C8-4378CA41F154}"/>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8" name="Line 32">
            <a:extLst>
              <a:ext uri="{FF2B5EF4-FFF2-40B4-BE49-F238E27FC236}">
                <a16:creationId xmlns:a16="http://schemas.microsoft.com/office/drawing/2014/main" id="{FBCED026-ECDC-47AD-7A4A-D38EFBF6205C}"/>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9" name="Line 33">
            <a:extLst>
              <a:ext uri="{FF2B5EF4-FFF2-40B4-BE49-F238E27FC236}">
                <a16:creationId xmlns:a16="http://schemas.microsoft.com/office/drawing/2014/main" id="{1DEFB9F9-DCF3-7792-5C67-7AFA78AF454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0" name="Line 34">
            <a:extLst>
              <a:ext uri="{FF2B5EF4-FFF2-40B4-BE49-F238E27FC236}">
                <a16:creationId xmlns:a16="http://schemas.microsoft.com/office/drawing/2014/main" id="{782B0E45-0D1B-0A7F-0162-943D5DBBC34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1" name="Line 35">
            <a:extLst>
              <a:ext uri="{FF2B5EF4-FFF2-40B4-BE49-F238E27FC236}">
                <a16:creationId xmlns:a16="http://schemas.microsoft.com/office/drawing/2014/main" id="{D89D5823-08C8-1CD4-67AF-CC5D2847592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2" name="Line 36">
            <a:extLst>
              <a:ext uri="{FF2B5EF4-FFF2-40B4-BE49-F238E27FC236}">
                <a16:creationId xmlns:a16="http://schemas.microsoft.com/office/drawing/2014/main" id="{B8673F1F-468A-1EE9-2434-1B4304D5983C}"/>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3" name="Line 37">
            <a:extLst>
              <a:ext uri="{FF2B5EF4-FFF2-40B4-BE49-F238E27FC236}">
                <a16:creationId xmlns:a16="http://schemas.microsoft.com/office/drawing/2014/main" id="{89FC5E82-F9EF-B79F-9501-5296C30AF52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4" name="Text Box 38">
            <a:extLst>
              <a:ext uri="{FF2B5EF4-FFF2-40B4-BE49-F238E27FC236}">
                <a16:creationId xmlns:a16="http://schemas.microsoft.com/office/drawing/2014/main" id="{A715325B-2874-2285-EA20-4E9BF8B8EEA7}"/>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1655" name="Text Box 39">
            <a:extLst>
              <a:ext uri="{FF2B5EF4-FFF2-40B4-BE49-F238E27FC236}">
                <a16:creationId xmlns:a16="http://schemas.microsoft.com/office/drawing/2014/main" id="{AD6E8769-3D3D-19F1-1A41-95C3CEEE7A9E}"/>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1656" name="Text Box 40">
            <a:extLst>
              <a:ext uri="{FF2B5EF4-FFF2-40B4-BE49-F238E27FC236}">
                <a16:creationId xmlns:a16="http://schemas.microsoft.com/office/drawing/2014/main" id="{997C495D-7BC5-60FC-1235-8ECD7D9E51C3}"/>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7" name="Text Box 41">
            <a:extLst>
              <a:ext uri="{FF2B5EF4-FFF2-40B4-BE49-F238E27FC236}">
                <a16:creationId xmlns:a16="http://schemas.microsoft.com/office/drawing/2014/main" id="{A3A25F11-42C6-E8A4-7305-CB0FABB35EE8}"/>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8" name="Text Box 42">
            <a:extLst>
              <a:ext uri="{FF2B5EF4-FFF2-40B4-BE49-F238E27FC236}">
                <a16:creationId xmlns:a16="http://schemas.microsoft.com/office/drawing/2014/main" id="{9E6861C3-F215-C858-A103-20FA0ECA80B5}"/>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9" name="Text Box 43">
            <a:extLst>
              <a:ext uri="{FF2B5EF4-FFF2-40B4-BE49-F238E27FC236}">
                <a16:creationId xmlns:a16="http://schemas.microsoft.com/office/drawing/2014/main" id="{73FB4083-68E3-D962-2E00-B3F493B31B6C}"/>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1660" name="Text Box 44">
            <a:extLst>
              <a:ext uri="{FF2B5EF4-FFF2-40B4-BE49-F238E27FC236}">
                <a16:creationId xmlns:a16="http://schemas.microsoft.com/office/drawing/2014/main" id="{CCD66E5C-714B-DD81-0CDA-D328EA152B2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1" name="Text Box 45">
            <a:extLst>
              <a:ext uri="{FF2B5EF4-FFF2-40B4-BE49-F238E27FC236}">
                <a16:creationId xmlns:a16="http://schemas.microsoft.com/office/drawing/2014/main" id="{BE7BF345-98D5-A647-4B70-A4888A3EC06F}"/>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2" name="Text Box 46">
            <a:extLst>
              <a:ext uri="{FF2B5EF4-FFF2-40B4-BE49-F238E27FC236}">
                <a16:creationId xmlns:a16="http://schemas.microsoft.com/office/drawing/2014/main" id="{750828A6-95AE-36D6-7846-C3103CA8366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3" name="Text Box 47">
            <a:extLst>
              <a:ext uri="{FF2B5EF4-FFF2-40B4-BE49-F238E27FC236}">
                <a16:creationId xmlns:a16="http://schemas.microsoft.com/office/drawing/2014/main" id="{07B747A9-F52D-F4CC-812E-05029A60560E}"/>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4" name="Text Box 48">
            <a:extLst>
              <a:ext uri="{FF2B5EF4-FFF2-40B4-BE49-F238E27FC236}">
                <a16:creationId xmlns:a16="http://schemas.microsoft.com/office/drawing/2014/main" id="{BEBEBC11-315D-7444-EF05-5A6A51A62F90}"/>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1665" name="Text Box 49">
            <a:extLst>
              <a:ext uri="{FF2B5EF4-FFF2-40B4-BE49-F238E27FC236}">
                <a16:creationId xmlns:a16="http://schemas.microsoft.com/office/drawing/2014/main" id="{072A4599-FCAC-7C54-E034-485006B89A1E}"/>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1666" name="Text Box 50">
            <a:extLst>
              <a:ext uri="{FF2B5EF4-FFF2-40B4-BE49-F238E27FC236}">
                <a16:creationId xmlns:a16="http://schemas.microsoft.com/office/drawing/2014/main" id="{8901BA87-FA61-8C92-3D52-5767F3753DFE}"/>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7" name="Text Box 51">
            <a:extLst>
              <a:ext uri="{FF2B5EF4-FFF2-40B4-BE49-F238E27FC236}">
                <a16:creationId xmlns:a16="http://schemas.microsoft.com/office/drawing/2014/main" id="{490F4A9F-0C99-F854-30C2-626464D9C3BF}"/>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8" name="Text Box 52">
            <a:extLst>
              <a:ext uri="{FF2B5EF4-FFF2-40B4-BE49-F238E27FC236}">
                <a16:creationId xmlns:a16="http://schemas.microsoft.com/office/drawing/2014/main" id="{7981E412-08AA-2896-DAA7-94CB08BE52BC}"/>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9" name="Text Box 53">
            <a:extLst>
              <a:ext uri="{FF2B5EF4-FFF2-40B4-BE49-F238E27FC236}">
                <a16:creationId xmlns:a16="http://schemas.microsoft.com/office/drawing/2014/main" id="{92FB5CB7-F698-613B-C150-08F1665B1569}"/>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0" name="Text Box 54">
            <a:extLst>
              <a:ext uri="{FF2B5EF4-FFF2-40B4-BE49-F238E27FC236}">
                <a16:creationId xmlns:a16="http://schemas.microsoft.com/office/drawing/2014/main" id="{D0620690-FF1E-72B4-6212-DDF737313577}"/>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1" name="Text Box 55">
            <a:extLst>
              <a:ext uri="{FF2B5EF4-FFF2-40B4-BE49-F238E27FC236}">
                <a16:creationId xmlns:a16="http://schemas.microsoft.com/office/drawing/2014/main" id="{D6156CCB-70A2-E835-E4AE-3D8BFAC349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2" name="Text Box 56">
            <a:extLst>
              <a:ext uri="{FF2B5EF4-FFF2-40B4-BE49-F238E27FC236}">
                <a16:creationId xmlns:a16="http://schemas.microsoft.com/office/drawing/2014/main" id="{A638937C-A419-0E5F-FD8A-45F84BB805F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3" name="Text Box 57">
            <a:extLst>
              <a:ext uri="{FF2B5EF4-FFF2-40B4-BE49-F238E27FC236}">
                <a16:creationId xmlns:a16="http://schemas.microsoft.com/office/drawing/2014/main" id="{81E91543-9046-D609-3292-A3103A59A9A3}"/>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B02F1B0-C9A4-5584-29F5-773864936FD7}"/>
              </a:ext>
            </a:extLst>
          </p:cNvPr>
          <p:cNvSpPr>
            <a:spLocks noGrp="1" noChangeArrowheads="1"/>
          </p:cNvSpPr>
          <p:nvPr>
            <p:ph type="title"/>
          </p:nvPr>
        </p:nvSpPr>
        <p:spPr/>
        <p:txBody>
          <a:bodyPr/>
          <a:lstStyle/>
          <a:p>
            <a:r>
              <a:rPr lang="en-US" altLang="en-SE" dirty="0"/>
              <a:t>Bellman-Ford Algorithm Example 1</a:t>
            </a:r>
          </a:p>
        </p:txBody>
      </p:sp>
      <p:grpSp>
        <p:nvGrpSpPr>
          <p:cNvPr id="113667" name="Group 3">
            <a:extLst>
              <a:ext uri="{FF2B5EF4-FFF2-40B4-BE49-F238E27FC236}">
                <a16:creationId xmlns:a16="http://schemas.microsoft.com/office/drawing/2014/main" id="{734D30A3-8B88-DE1D-18C3-E34D306E560B}"/>
              </a:ext>
            </a:extLst>
          </p:cNvPr>
          <p:cNvGrpSpPr>
            <a:grpSpLocks/>
          </p:cNvGrpSpPr>
          <p:nvPr/>
        </p:nvGrpSpPr>
        <p:grpSpPr bwMode="auto">
          <a:xfrm>
            <a:off x="1143000" y="3276600"/>
            <a:ext cx="533400" cy="533400"/>
            <a:chOff x="1824" y="2736"/>
            <a:chExt cx="336" cy="336"/>
          </a:xfrm>
        </p:grpSpPr>
        <p:sp>
          <p:nvSpPr>
            <p:cNvPr id="113668" name="Oval 4">
              <a:extLst>
                <a:ext uri="{FF2B5EF4-FFF2-40B4-BE49-F238E27FC236}">
                  <a16:creationId xmlns:a16="http://schemas.microsoft.com/office/drawing/2014/main" id="{F12E4A50-985E-7BF5-87D5-4FF881160111}"/>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69" name="Text Box 5">
              <a:extLst>
                <a:ext uri="{FF2B5EF4-FFF2-40B4-BE49-F238E27FC236}">
                  <a16:creationId xmlns:a16="http://schemas.microsoft.com/office/drawing/2014/main" id="{E4DC716A-EA1A-D01A-0C7D-D91281EE875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3670" name="Group 6">
            <a:extLst>
              <a:ext uri="{FF2B5EF4-FFF2-40B4-BE49-F238E27FC236}">
                <a16:creationId xmlns:a16="http://schemas.microsoft.com/office/drawing/2014/main" id="{B61E4F7E-F9D1-9230-4CE8-8637F7ED353E}"/>
              </a:ext>
            </a:extLst>
          </p:cNvPr>
          <p:cNvGrpSpPr>
            <a:grpSpLocks/>
          </p:cNvGrpSpPr>
          <p:nvPr/>
        </p:nvGrpSpPr>
        <p:grpSpPr bwMode="auto">
          <a:xfrm>
            <a:off x="2057400" y="1981200"/>
            <a:ext cx="533400" cy="533400"/>
            <a:chOff x="1824" y="2736"/>
            <a:chExt cx="336" cy="336"/>
          </a:xfrm>
        </p:grpSpPr>
        <p:sp>
          <p:nvSpPr>
            <p:cNvPr id="113671" name="Oval 7">
              <a:extLst>
                <a:ext uri="{FF2B5EF4-FFF2-40B4-BE49-F238E27FC236}">
                  <a16:creationId xmlns:a16="http://schemas.microsoft.com/office/drawing/2014/main" id="{E712270C-5C76-5A57-350E-0263527E57C7}"/>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2" name="Text Box 8">
              <a:extLst>
                <a:ext uri="{FF2B5EF4-FFF2-40B4-BE49-F238E27FC236}">
                  <a16:creationId xmlns:a16="http://schemas.microsoft.com/office/drawing/2014/main" id="{DDB0E8E3-F0CD-7957-6412-3D5F8BBABE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3673" name="Group 9">
            <a:extLst>
              <a:ext uri="{FF2B5EF4-FFF2-40B4-BE49-F238E27FC236}">
                <a16:creationId xmlns:a16="http://schemas.microsoft.com/office/drawing/2014/main" id="{108BCF87-DBD5-C04C-05F6-C06C3DF6FD68}"/>
              </a:ext>
            </a:extLst>
          </p:cNvPr>
          <p:cNvGrpSpPr>
            <a:grpSpLocks/>
          </p:cNvGrpSpPr>
          <p:nvPr/>
        </p:nvGrpSpPr>
        <p:grpSpPr bwMode="auto">
          <a:xfrm>
            <a:off x="1143000" y="4495800"/>
            <a:ext cx="533400" cy="533400"/>
            <a:chOff x="1824" y="2736"/>
            <a:chExt cx="336" cy="336"/>
          </a:xfrm>
        </p:grpSpPr>
        <p:sp>
          <p:nvSpPr>
            <p:cNvPr id="113674" name="Oval 10">
              <a:extLst>
                <a:ext uri="{FF2B5EF4-FFF2-40B4-BE49-F238E27FC236}">
                  <a16:creationId xmlns:a16="http://schemas.microsoft.com/office/drawing/2014/main" id="{88369BCE-9642-FE15-AB8E-396A266A4500}"/>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5" name="Text Box 11">
              <a:extLst>
                <a:ext uri="{FF2B5EF4-FFF2-40B4-BE49-F238E27FC236}">
                  <a16:creationId xmlns:a16="http://schemas.microsoft.com/office/drawing/2014/main" id="{4787F8F1-1A83-D3C7-D232-EFFB53658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3676" name="Group 12">
            <a:extLst>
              <a:ext uri="{FF2B5EF4-FFF2-40B4-BE49-F238E27FC236}">
                <a16:creationId xmlns:a16="http://schemas.microsoft.com/office/drawing/2014/main" id="{5A81B19F-D998-9B96-539C-B6335F2E9679}"/>
              </a:ext>
            </a:extLst>
          </p:cNvPr>
          <p:cNvGrpSpPr>
            <a:grpSpLocks/>
          </p:cNvGrpSpPr>
          <p:nvPr/>
        </p:nvGrpSpPr>
        <p:grpSpPr bwMode="auto">
          <a:xfrm>
            <a:off x="2209800" y="5334000"/>
            <a:ext cx="533400" cy="533400"/>
            <a:chOff x="1824" y="2736"/>
            <a:chExt cx="336" cy="336"/>
          </a:xfrm>
        </p:grpSpPr>
        <p:sp>
          <p:nvSpPr>
            <p:cNvPr id="113677" name="Oval 13">
              <a:extLst>
                <a:ext uri="{FF2B5EF4-FFF2-40B4-BE49-F238E27FC236}">
                  <a16:creationId xmlns:a16="http://schemas.microsoft.com/office/drawing/2014/main" id="{6D4B9D61-4B91-57FE-3E6A-9224FEE60D3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8" name="Text Box 14">
              <a:extLst>
                <a:ext uri="{FF2B5EF4-FFF2-40B4-BE49-F238E27FC236}">
                  <a16:creationId xmlns:a16="http://schemas.microsoft.com/office/drawing/2014/main" id="{925BD45B-7643-E951-3F24-4A0EAD188B8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3679" name="Group 15">
            <a:extLst>
              <a:ext uri="{FF2B5EF4-FFF2-40B4-BE49-F238E27FC236}">
                <a16:creationId xmlns:a16="http://schemas.microsoft.com/office/drawing/2014/main" id="{5946625C-4E8B-3C9A-7993-5B262812A034}"/>
              </a:ext>
            </a:extLst>
          </p:cNvPr>
          <p:cNvGrpSpPr>
            <a:grpSpLocks/>
          </p:cNvGrpSpPr>
          <p:nvPr/>
        </p:nvGrpSpPr>
        <p:grpSpPr bwMode="auto">
          <a:xfrm>
            <a:off x="3505200" y="1981200"/>
            <a:ext cx="533400" cy="533400"/>
            <a:chOff x="1824" y="2736"/>
            <a:chExt cx="336" cy="336"/>
          </a:xfrm>
        </p:grpSpPr>
        <p:sp>
          <p:nvSpPr>
            <p:cNvPr id="113680" name="Oval 16">
              <a:extLst>
                <a:ext uri="{FF2B5EF4-FFF2-40B4-BE49-F238E27FC236}">
                  <a16:creationId xmlns:a16="http://schemas.microsoft.com/office/drawing/2014/main" id="{640BB4B0-4739-6A40-8E81-C5263DC181C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1" name="Text Box 17">
              <a:extLst>
                <a:ext uri="{FF2B5EF4-FFF2-40B4-BE49-F238E27FC236}">
                  <a16:creationId xmlns:a16="http://schemas.microsoft.com/office/drawing/2014/main" id="{D21A1EF3-5330-8DAD-7CA4-D97B99F99F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3682" name="Group 18">
            <a:extLst>
              <a:ext uri="{FF2B5EF4-FFF2-40B4-BE49-F238E27FC236}">
                <a16:creationId xmlns:a16="http://schemas.microsoft.com/office/drawing/2014/main" id="{4F11512D-219F-AA48-8BEB-E3F59CC2AB7E}"/>
              </a:ext>
            </a:extLst>
          </p:cNvPr>
          <p:cNvGrpSpPr>
            <a:grpSpLocks/>
          </p:cNvGrpSpPr>
          <p:nvPr/>
        </p:nvGrpSpPr>
        <p:grpSpPr bwMode="auto">
          <a:xfrm>
            <a:off x="3733800" y="5334000"/>
            <a:ext cx="533400" cy="533400"/>
            <a:chOff x="1824" y="2736"/>
            <a:chExt cx="336" cy="336"/>
          </a:xfrm>
        </p:grpSpPr>
        <p:sp>
          <p:nvSpPr>
            <p:cNvPr id="113683" name="Oval 19">
              <a:extLst>
                <a:ext uri="{FF2B5EF4-FFF2-40B4-BE49-F238E27FC236}">
                  <a16:creationId xmlns:a16="http://schemas.microsoft.com/office/drawing/2014/main" id="{A9B586C5-CE7D-E8FE-1D8B-790FC20CE95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4" name="Text Box 20">
              <a:extLst>
                <a:ext uri="{FF2B5EF4-FFF2-40B4-BE49-F238E27FC236}">
                  <a16:creationId xmlns:a16="http://schemas.microsoft.com/office/drawing/2014/main" id="{F5EDABCB-C4F8-FEF7-E263-2EE4A4C8370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3685" name="Group 21">
            <a:extLst>
              <a:ext uri="{FF2B5EF4-FFF2-40B4-BE49-F238E27FC236}">
                <a16:creationId xmlns:a16="http://schemas.microsoft.com/office/drawing/2014/main" id="{B23719F5-17A4-EF5C-FEC2-0ECF5F1D2DE3}"/>
              </a:ext>
            </a:extLst>
          </p:cNvPr>
          <p:cNvGrpSpPr>
            <a:grpSpLocks/>
          </p:cNvGrpSpPr>
          <p:nvPr/>
        </p:nvGrpSpPr>
        <p:grpSpPr bwMode="auto">
          <a:xfrm>
            <a:off x="4648200" y="3200400"/>
            <a:ext cx="533400" cy="533400"/>
            <a:chOff x="1824" y="2736"/>
            <a:chExt cx="336" cy="336"/>
          </a:xfrm>
        </p:grpSpPr>
        <p:sp>
          <p:nvSpPr>
            <p:cNvPr id="113686" name="Oval 22">
              <a:extLst>
                <a:ext uri="{FF2B5EF4-FFF2-40B4-BE49-F238E27FC236}">
                  <a16:creationId xmlns:a16="http://schemas.microsoft.com/office/drawing/2014/main" id="{228E5CC6-A3F5-055D-1B0F-A32C42181C1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7" name="Text Box 23">
              <a:extLst>
                <a:ext uri="{FF2B5EF4-FFF2-40B4-BE49-F238E27FC236}">
                  <a16:creationId xmlns:a16="http://schemas.microsoft.com/office/drawing/2014/main" id="{D4F05D0D-5CBA-E259-968B-0BE0D6816A4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3688" name="Group 24">
            <a:extLst>
              <a:ext uri="{FF2B5EF4-FFF2-40B4-BE49-F238E27FC236}">
                <a16:creationId xmlns:a16="http://schemas.microsoft.com/office/drawing/2014/main" id="{848B3E23-E596-6057-8B76-C4BE97E7F31F}"/>
              </a:ext>
            </a:extLst>
          </p:cNvPr>
          <p:cNvGrpSpPr>
            <a:grpSpLocks/>
          </p:cNvGrpSpPr>
          <p:nvPr/>
        </p:nvGrpSpPr>
        <p:grpSpPr bwMode="auto">
          <a:xfrm>
            <a:off x="4724400" y="4419600"/>
            <a:ext cx="533400" cy="533400"/>
            <a:chOff x="1824" y="2736"/>
            <a:chExt cx="336" cy="336"/>
          </a:xfrm>
        </p:grpSpPr>
        <p:sp>
          <p:nvSpPr>
            <p:cNvPr id="113689" name="Oval 25">
              <a:extLst>
                <a:ext uri="{FF2B5EF4-FFF2-40B4-BE49-F238E27FC236}">
                  <a16:creationId xmlns:a16="http://schemas.microsoft.com/office/drawing/2014/main" id="{F036067D-1C22-D83F-20E6-0DE48F9E96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90" name="Text Box 26">
              <a:extLst>
                <a:ext uri="{FF2B5EF4-FFF2-40B4-BE49-F238E27FC236}">
                  <a16:creationId xmlns:a16="http://schemas.microsoft.com/office/drawing/2014/main" id="{A2D0FD0C-2119-32F7-7223-301603D2ADB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3691" name="Line 27">
            <a:extLst>
              <a:ext uri="{FF2B5EF4-FFF2-40B4-BE49-F238E27FC236}">
                <a16:creationId xmlns:a16="http://schemas.microsoft.com/office/drawing/2014/main" id="{5708900C-495D-FA16-1418-C0DD0D04835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2" name="Line 28">
            <a:extLst>
              <a:ext uri="{FF2B5EF4-FFF2-40B4-BE49-F238E27FC236}">
                <a16:creationId xmlns:a16="http://schemas.microsoft.com/office/drawing/2014/main" id="{3293022E-9D26-E221-931F-37A7FABF5A65}"/>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3" name="Line 29">
            <a:extLst>
              <a:ext uri="{FF2B5EF4-FFF2-40B4-BE49-F238E27FC236}">
                <a16:creationId xmlns:a16="http://schemas.microsoft.com/office/drawing/2014/main" id="{4E03098C-EBA2-E085-177D-7ACDD197CA2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4" name="Line 30">
            <a:extLst>
              <a:ext uri="{FF2B5EF4-FFF2-40B4-BE49-F238E27FC236}">
                <a16:creationId xmlns:a16="http://schemas.microsoft.com/office/drawing/2014/main" id="{0EAC6DFC-5616-41D4-CF82-BED2576E29B9}"/>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5" name="Line 31">
            <a:extLst>
              <a:ext uri="{FF2B5EF4-FFF2-40B4-BE49-F238E27FC236}">
                <a16:creationId xmlns:a16="http://schemas.microsoft.com/office/drawing/2014/main" id="{3C4BC98A-766C-C341-D7C2-18C729BC875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6" name="Line 32">
            <a:extLst>
              <a:ext uri="{FF2B5EF4-FFF2-40B4-BE49-F238E27FC236}">
                <a16:creationId xmlns:a16="http://schemas.microsoft.com/office/drawing/2014/main" id="{03DAF6A3-A50B-D5CA-ECF7-A9D1026C6D6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7" name="Line 33">
            <a:extLst>
              <a:ext uri="{FF2B5EF4-FFF2-40B4-BE49-F238E27FC236}">
                <a16:creationId xmlns:a16="http://schemas.microsoft.com/office/drawing/2014/main" id="{5814CEB2-797D-2F9B-086D-0D2A2D1DEC0A}"/>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8" name="Line 34">
            <a:extLst>
              <a:ext uri="{FF2B5EF4-FFF2-40B4-BE49-F238E27FC236}">
                <a16:creationId xmlns:a16="http://schemas.microsoft.com/office/drawing/2014/main" id="{610F0C1A-608C-C6DF-8212-42E84174C702}"/>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9" name="Line 35">
            <a:extLst>
              <a:ext uri="{FF2B5EF4-FFF2-40B4-BE49-F238E27FC236}">
                <a16:creationId xmlns:a16="http://schemas.microsoft.com/office/drawing/2014/main" id="{42C148F3-6B74-CF80-CB3F-40411CFEC915}"/>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0" name="Line 36">
            <a:extLst>
              <a:ext uri="{FF2B5EF4-FFF2-40B4-BE49-F238E27FC236}">
                <a16:creationId xmlns:a16="http://schemas.microsoft.com/office/drawing/2014/main" id="{4DEA71B0-49E4-D33F-D1EC-1B2BE2EE58F5}"/>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1" name="Line 37">
            <a:extLst>
              <a:ext uri="{FF2B5EF4-FFF2-40B4-BE49-F238E27FC236}">
                <a16:creationId xmlns:a16="http://schemas.microsoft.com/office/drawing/2014/main" id="{A14D286D-BEAD-07D8-B3F7-83F9E3754F3E}"/>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2" name="Text Box 38">
            <a:extLst>
              <a:ext uri="{FF2B5EF4-FFF2-40B4-BE49-F238E27FC236}">
                <a16:creationId xmlns:a16="http://schemas.microsoft.com/office/drawing/2014/main" id="{EA11CF25-6360-9740-FD81-99EF50D667BF}"/>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3703" name="Text Box 39">
            <a:extLst>
              <a:ext uri="{FF2B5EF4-FFF2-40B4-BE49-F238E27FC236}">
                <a16:creationId xmlns:a16="http://schemas.microsoft.com/office/drawing/2014/main" id="{A32B3D9B-937C-B05F-7029-0B68033B3749}"/>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3704" name="Text Box 40">
            <a:extLst>
              <a:ext uri="{FF2B5EF4-FFF2-40B4-BE49-F238E27FC236}">
                <a16:creationId xmlns:a16="http://schemas.microsoft.com/office/drawing/2014/main" id="{907F4571-EDF0-040F-C9C5-10C079C3FB2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5" name="Text Box 41">
            <a:extLst>
              <a:ext uri="{FF2B5EF4-FFF2-40B4-BE49-F238E27FC236}">
                <a16:creationId xmlns:a16="http://schemas.microsoft.com/office/drawing/2014/main" id="{7249E6D3-14DD-B681-9F8E-D5B53DDA8C8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6" name="Text Box 42">
            <a:extLst>
              <a:ext uri="{FF2B5EF4-FFF2-40B4-BE49-F238E27FC236}">
                <a16:creationId xmlns:a16="http://schemas.microsoft.com/office/drawing/2014/main" id="{F7C22C36-0365-22A6-F91A-24BBA92E278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7" name="Text Box 43">
            <a:extLst>
              <a:ext uri="{FF2B5EF4-FFF2-40B4-BE49-F238E27FC236}">
                <a16:creationId xmlns:a16="http://schemas.microsoft.com/office/drawing/2014/main" id="{BF74C68D-DE84-8CC1-9BFE-9B78746A1844}"/>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3708" name="Text Box 44">
            <a:extLst>
              <a:ext uri="{FF2B5EF4-FFF2-40B4-BE49-F238E27FC236}">
                <a16:creationId xmlns:a16="http://schemas.microsoft.com/office/drawing/2014/main" id="{8F9029E0-C2E1-D58A-C183-9D43F9639E3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9" name="Text Box 45">
            <a:extLst>
              <a:ext uri="{FF2B5EF4-FFF2-40B4-BE49-F238E27FC236}">
                <a16:creationId xmlns:a16="http://schemas.microsoft.com/office/drawing/2014/main" id="{0E920662-479F-E6E1-CF5E-3E74934E8230}"/>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10" name="Text Box 46">
            <a:extLst>
              <a:ext uri="{FF2B5EF4-FFF2-40B4-BE49-F238E27FC236}">
                <a16:creationId xmlns:a16="http://schemas.microsoft.com/office/drawing/2014/main" id="{9BEF21B7-EF68-542E-B3EA-ABC01185F65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1" name="Text Box 47">
            <a:extLst>
              <a:ext uri="{FF2B5EF4-FFF2-40B4-BE49-F238E27FC236}">
                <a16:creationId xmlns:a16="http://schemas.microsoft.com/office/drawing/2014/main" id="{9A87DB76-D25B-582E-1162-8569C26265A9}"/>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2" name="Text Box 48">
            <a:extLst>
              <a:ext uri="{FF2B5EF4-FFF2-40B4-BE49-F238E27FC236}">
                <a16:creationId xmlns:a16="http://schemas.microsoft.com/office/drawing/2014/main" id="{F5C2BAD9-FB95-841E-F0E8-F4EDA1A48FD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3713" name="Text Box 49">
            <a:extLst>
              <a:ext uri="{FF2B5EF4-FFF2-40B4-BE49-F238E27FC236}">
                <a16:creationId xmlns:a16="http://schemas.microsoft.com/office/drawing/2014/main" id="{890502FD-2705-2C8A-61F2-CFD3D3CB25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3714" name="Text Box 50">
            <a:extLst>
              <a:ext uri="{FF2B5EF4-FFF2-40B4-BE49-F238E27FC236}">
                <a16:creationId xmlns:a16="http://schemas.microsoft.com/office/drawing/2014/main" id="{3BB1424E-494E-AEBC-B683-3E6BBEF51E6D}"/>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3715" name="Text Box 51">
            <a:extLst>
              <a:ext uri="{FF2B5EF4-FFF2-40B4-BE49-F238E27FC236}">
                <a16:creationId xmlns:a16="http://schemas.microsoft.com/office/drawing/2014/main" id="{176AF5C2-02DF-DA7F-BF33-CC908FB70D92}"/>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6" name="Text Box 52">
            <a:extLst>
              <a:ext uri="{FF2B5EF4-FFF2-40B4-BE49-F238E27FC236}">
                <a16:creationId xmlns:a16="http://schemas.microsoft.com/office/drawing/2014/main" id="{977252F2-D1BA-F3BC-F295-93110C77BF4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7" name="Text Box 53">
            <a:extLst>
              <a:ext uri="{FF2B5EF4-FFF2-40B4-BE49-F238E27FC236}">
                <a16:creationId xmlns:a16="http://schemas.microsoft.com/office/drawing/2014/main" id="{F828D945-61E5-421B-B6E9-B1FD5B670641}"/>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8" name="Text Box 54">
            <a:extLst>
              <a:ext uri="{FF2B5EF4-FFF2-40B4-BE49-F238E27FC236}">
                <a16:creationId xmlns:a16="http://schemas.microsoft.com/office/drawing/2014/main" id="{BC6140FD-ED6D-B9DF-EC7B-EB3FDD5E1544}"/>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9" name="Text Box 55">
            <a:extLst>
              <a:ext uri="{FF2B5EF4-FFF2-40B4-BE49-F238E27FC236}">
                <a16:creationId xmlns:a16="http://schemas.microsoft.com/office/drawing/2014/main" id="{F8481433-7F3F-4EDA-FF0E-20D34BFA0E0E}"/>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20" name="Text Box 56">
            <a:extLst>
              <a:ext uri="{FF2B5EF4-FFF2-40B4-BE49-F238E27FC236}">
                <a16:creationId xmlns:a16="http://schemas.microsoft.com/office/drawing/2014/main" id="{964B5BBD-9EB8-1A7F-B604-35E76FEDD99A}"/>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3721" name="Text Box 57">
            <a:extLst>
              <a:ext uri="{FF2B5EF4-FFF2-40B4-BE49-F238E27FC236}">
                <a16:creationId xmlns:a16="http://schemas.microsoft.com/office/drawing/2014/main" id="{DFE1A1C5-E6BD-9025-955E-4F48602E1CB1}"/>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BD84D71-D0C9-7C0C-C4CB-3FA199C335BB}"/>
              </a:ext>
            </a:extLst>
          </p:cNvPr>
          <p:cNvSpPr>
            <a:spLocks noGrp="1" noChangeArrowheads="1"/>
          </p:cNvSpPr>
          <p:nvPr>
            <p:ph type="title"/>
          </p:nvPr>
        </p:nvSpPr>
        <p:spPr/>
        <p:txBody>
          <a:bodyPr/>
          <a:lstStyle/>
          <a:p>
            <a:r>
              <a:rPr lang="en-US" altLang="en-SE" dirty="0"/>
              <a:t>Bellman-Ford Algorithm Example 1</a:t>
            </a:r>
          </a:p>
        </p:txBody>
      </p:sp>
      <p:grpSp>
        <p:nvGrpSpPr>
          <p:cNvPr id="114691" name="Group 3">
            <a:extLst>
              <a:ext uri="{FF2B5EF4-FFF2-40B4-BE49-F238E27FC236}">
                <a16:creationId xmlns:a16="http://schemas.microsoft.com/office/drawing/2014/main" id="{8F90D2AC-558A-A735-C3EF-38C7FC33F303}"/>
              </a:ext>
            </a:extLst>
          </p:cNvPr>
          <p:cNvGrpSpPr>
            <a:grpSpLocks/>
          </p:cNvGrpSpPr>
          <p:nvPr/>
        </p:nvGrpSpPr>
        <p:grpSpPr bwMode="auto">
          <a:xfrm>
            <a:off x="1143000" y="3276600"/>
            <a:ext cx="533400" cy="533400"/>
            <a:chOff x="1824" y="2736"/>
            <a:chExt cx="336" cy="336"/>
          </a:xfrm>
        </p:grpSpPr>
        <p:sp>
          <p:nvSpPr>
            <p:cNvPr id="114692" name="Oval 4">
              <a:extLst>
                <a:ext uri="{FF2B5EF4-FFF2-40B4-BE49-F238E27FC236}">
                  <a16:creationId xmlns:a16="http://schemas.microsoft.com/office/drawing/2014/main" id="{DB275C4B-81B5-3197-E1FA-ACFEC8233F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3" name="Text Box 5">
              <a:extLst>
                <a:ext uri="{FF2B5EF4-FFF2-40B4-BE49-F238E27FC236}">
                  <a16:creationId xmlns:a16="http://schemas.microsoft.com/office/drawing/2014/main" id="{98B5E8FA-E7CE-4CB4-5052-E32A39FFAD3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4694" name="Group 6">
            <a:extLst>
              <a:ext uri="{FF2B5EF4-FFF2-40B4-BE49-F238E27FC236}">
                <a16:creationId xmlns:a16="http://schemas.microsoft.com/office/drawing/2014/main" id="{AEE2DC29-944D-8D5A-B217-57CE6317344B}"/>
              </a:ext>
            </a:extLst>
          </p:cNvPr>
          <p:cNvGrpSpPr>
            <a:grpSpLocks/>
          </p:cNvGrpSpPr>
          <p:nvPr/>
        </p:nvGrpSpPr>
        <p:grpSpPr bwMode="auto">
          <a:xfrm>
            <a:off x="2057400" y="1981200"/>
            <a:ext cx="533400" cy="533400"/>
            <a:chOff x="1824" y="2736"/>
            <a:chExt cx="336" cy="336"/>
          </a:xfrm>
        </p:grpSpPr>
        <p:sp>
          <p:nvSpPr>
            <p:cNvPr id="114695" name="Oval 7">
              <a:extLst>
                <a:ext uri="{FF2B5EF4-FFF2-40B4-BE49-F238E27FC236}">
                  <a16:creationId xmlns:a16="http://schemas.microsoft.com/office/drawing/2014/main" id="{16ED0394-15EE-F039-FE29-72796B0B989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6" name="Text Box 8">
              <a:extLst>
                <a:ext uri="{FF2B5EF4-FFF2-40B4-BE49-F238E27FC236}">
                  <a16:creationId xmlns:a16="http://schemas.microsoft.com/office/drawing/2014/main" id="{BA11D671-301B-46A8-999A-993BB0434D1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4697" name="Group 9">
            <a:extLst>
              <a:ext uri="{FF2B5EF4-FFF2-40B4-BE49-F238E27FC236}">
                <a16:creationId xmlns:a16="http://schemas.microsoft.com/office/drawing/2014/main" id="{9A197BA4-A6EE-508B-0B73-E7A4103C4439}"/>
              </a:ext>
            </a:extLst>
          </p:cNvPr>
          <p:cNvGrpSpPr>
            <a:grpSpLocks/>
          </p:cNvGrpSpPr>
          <p:nvPr/>
        </p:nvGrpSpPr>
        <p:grpSpPr bwMode="auto">
          <a:xfrm>
            <a:off x="1143000" y="4495800"/>
            <a:ext cx="533400" cy="533400"/>
            <a:chOff x="1824" y="2736"/>
            <a:chExt cx="336" cy="336"/>
          </a:xfrm>
        </p:grpSpPr>
        <p:sp>
          <p:nvSpPr>
            <p:cNvPr id="114698" name="Oval 10">
              <a:extLst>
                <a:ext uri="{FF2B5EF4-FFF2-40B4-BE49-F238E27FC236}">
                  <a16:creationId xmlns:a16="http://schemas.microsoft.com/office/drawing/2014/main" id="{AD7AE4B3-0334-9A00-1CFD-12D325E510F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9" name="Text Box 11">
              <a:extLst>
                <a:ext uri="{FF2B5EF4-FFF2-40B4-BE49-F238E27FC236}">
                  <a16:creationId xmlns:a16="http://schemas.microsoft.com/office/drawing/2014/main" id="{D5998C88-1AC2-70A0-8610-500E126A823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4700" name="Group 12">
            <a:extLst>
              <a:ext uri="{FF2B5EF4-FFF2-40B4-BE49-F238E27FC236}">
                <a16:creationId xmlns:a16="http://schemas.microsoft.com/office/drawing/2014/main" id="{35F7D853-DDF8-1B34-B3E3-6CD17C1974C7}"/>
              </a:ext>
            </a:extLst>
          </p:cNvPr>
          <p:cNvGrpSpPr>
            <a:grpSpLocks/>
          </p:cNvGrpSpPr>
          <p:nvPr/>
        </p:nvGrpSpPr>
        <p:grpSpPr bwMode="auto">
          <a:xfrm>
            <a:off x="2209800" y="5334000"/>
            <a:ext cx="533400" cy="533400"/>
            <a:chOff x="1824" y="2736"/>
            <a:chExt cx="336" cy="336"/>
          </a:xfrm>
        </p:grpSpPr>
        <p:sp>
          <p:nvSpPr>
            <p:cNvPr id="114701" name="Oval 13">
              <a:extLst>
                <a:ext uri="{FF2B5EF4-FFF2-40B4-BE49-F238E27FC236}">
                  <a16:creationId xmlns:a16="http://schemas.microsoft.com/office/drawing/2014/main" id="{39114055-C18D-6E40-03E9-FC3C23F3B8F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2" name="Text Box 14">
              <a:extLst>
                <a:ext uri="{FF2B5EF4-FFF2-40B4-BE49-F238E27FC236}">
                  <a16:creationId xmlns:a16="http://schemas.microsoft.com/office/drawing/2014/main" id="{5D2F4EBA-EB36-C83B-7F9C-FD6D3E25D1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4703" name="Group 15">
            <a:extLst>
              <a:ext uri="{FF2B5EF4-FFF2-40B4-BE49-F238E27FC236}">
                <a16:creationId xmlns:a16="http://schemas.microsoft.com/office/drawing/2014/main" id="{B5D19F32-8239-E4BE-3D86-C9D3E5C178EE}"/>
              </a:ext>
            </a:extLst>
          </p:cNvPr>
          <p:cNvGrpSpPr>
            <a:grpSpLocks/>
          </p:cNvGrpSpPr>
          <p:nvPr/>
        </p:nvGrpSpPr>
        <p:grpSpPr bwMode="auto">
          <a:xfrm>
            <a:off x="3505200" y="1981200"/>
            <a:ext cx="533400" cy="533400"/>
            <a:chOff x="1824" y="2736"/>
            <a:chExt cx="336" cy="336"/>
          </a:xfrm>
        </p:grpSpPr>
        <p:sp>
          <p:nvSpPr>
            <p:cNvPr id="114704" name="Oval 16">
              <a:extLst>
                <a:ext uri="{FF2B5EF4-FFF2-40B4-BE49-F238E27FC236}">
                  <a16:creationId xmlns:a16="http://schemas.microsoft.com/office/drawing/2014/main" id="{F0A60938-CB6D-C758-7062-E079AFE4E3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5" name="Text Box 17">
              <a:extLst>
                <a:ext uri="{FF2B5EF4-FFF2-40B4-BE49-F238E27FC236}">
                  <a16:creationId xmlns:a16="http://schemas.microsoft.com/office/drawing/2014/main" id="{54A6AFA7-B6EB-8078-B803-2BAC0887A48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4706" name="Group 18">
            <a:extLst>
              <a:ext uri="{FF2B5EF4-FFF2-40B4-BE49-F238E27FC236}">
                <a16:creationId xmlns:a16="http://schemas.microsoft.com/office/drawing/2014/main" id="{3952FBD6-42BD-6B97-77BD-32DF6D3368A3}"/>
              </a:ext>
            </a:extLst>
          </p:cNvPr>
          <p:cNvGrpSpPr>
            <a:grpSpLocks/>
          </p:cNvGrpSpPr>
          <p:nvPr/>
        </p:nvGrpSpPr>
        <p:grpSpPr bwMode="auto">
          <a:xfrm>
            <a:off x="3733800" y="5334000"/>
            <a:ext cx="533400" cy="533400"/>
            <a:chOff x="1824" y="2736"/>
            <a:chExt cx="336" cy="336"/>
          </a:xfrm>
        </p:grpSpPr>
        <p:sp>
          <p:nvSpPr>
            <p:cNvPr id="114707" name="Oval 19">
              <a:extLst>
                <a:ext uri="{FF2B5EF4-FFF2-40B4-BE49-F238E27FC236}">
                  <a16:creationId xmlns:a16="http://schemas.microsoft.com/office/drawing/2014/main" id="{45971849-BE64-C3C7-3379-DF7A7CEA9C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8" name="Text Box 20">
              <a:extLst>
                <a:ext uri="{FF2B5EF4-FFF2-40B4-BE49-F238E27FC236}">
                  <a16:creationId xmlns:a16="http://schemas.microsoft.com/office/drawing/2014/main" id="{19B7CF73-DFBD-C689-2FA9-B4BAE3D89B9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4709" name="Group 21">
            <a:extLst>
              <a:ext uri="{FF2B5EF4-FFF2-40B4-BE49-F238E27FC236}">
                <a16:creationId xmlns:a16="http://schemas.microsoft.com/office/drawing/2014/main" id="{D0CE471E-CDD5-40EF-B2C9-58129CB9A553}"/>
              </a:ext>
            </a:extLst>
          </p:cNvPr>
          <p:cNvGrpSpPr>
            <a:grpSpLocks/>
          </p:cNvGrpSpPr>
          <p:nvPr/>
        </p:nvGrpSpPr>
        <p:grpSpPr bwMode="auto">
          <a:xfrm>
            <a:off x="4648200" y="3200400"/>
            <a:ext cx="533400" cy="533400"/>
            <a:chOff x="1824" y="2736"/>
            <a:chExt cx="336" cy="336"/>
          </a:xfrm>
        </p:grpSpPr>
        <p:sp>
          <p:nvSpPr>
            <p:cNvPr id="114710" name="Oval 22">
              <a:extLst>
                <a:ext uri="{FF2B5EF4-FFF2-40B4-BE49-F238E27FC236}">
                  <a16:creationId xmlns:a16="http://schemas.microsoft.com/office/drawing/2014/main" id="{67304540-082E-5641-0737-45BFE0BE8A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1" name="Text Box 23">
              <a:extLst>
                <a:ext uri="{FF2B5EF4-FFF2-40B4-BE49-F238E27FC236}">
                  <a16:creationId xmlns:a16="http://schemas.microsoft.com/office/drawing/2014/main" id="{76B8DB06-5418-F2EF-00F6-929BC9D03A6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4712" name="Group 24">
            <a:extLst>
              <a:ext uri="{FF2B5EF4-FFF2-40B4-BE49-F238E27FC236}">
                <a16:creationId xmlns:a16="http://schemas.microsoft.com/office/drawing/2014/main" id="{03DDF86B-F935-DE44-2FAD-BEC5BDB2F570}"/>
              </a:ext>
            </a:extLst>
          </p:cNvPr>
          <p:cNvGrpSpPr>
            <a:grpSpLocks/>
          </p:cNvGrpSpPr>
          <p:nvPr/>
        </p:nvGrpSpPr>
        <p:grpSpPr bwMode="auto">
          <a:xfrm>
            <a:off x="4724400" y="4419600"/>
            <a:ext cx="533400" cy="533400"/>
            <a:chOff x="1824" y="2736"/>
            <a:chExt cx="336" cy="336"/>
          </a:xfrm>
        </p:grpSpPr>
        <p:sp>
          <p:nvSpPr>
            <p:cNvPr id="114713" name="Oval 25">
              <a:extLst>
                <a:ext uri="{FF2B5EF4-FFF2-40B4-BE49-F238E27FC236}">
                  <a16:creationId xmlns:a16="http://schemas.microsoft.com/office/drawing/2014/main" id="{0AC3935C-0925-A06D-87B8-C504E846904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4" name="Text Box 26">
              <a:extLst>
                <a:ext uri="{FF2B5EF4-FFF2-40B4-BE49-F238E27FC236}">
                  <a16:creationId xmlns:a16="http://schemas.microsoft.com/office/drawing/2014/main" id="{34BF729C-6DC2-B0EA-7785-73CDD0E530D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4715" name="Line 27">
            <a:extLst>
              <a:ext uri="{FF2B5EF4-FFF2-40B4-BE49-F238E27FC236}">
                <a16:creationId xmlns:a16="http://schemas.microsoft.com/office/drawing/2014/main" id="{1BDB8278-214E-07B2-777B-8580D22852B7}"/>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6" name="Line 28">
            <a:extLst>
              <a:ext uri="{FF2B5EF4-FFF2-40B4-BE49-F238E27FC236}">
                <a16:creationId xmlns:a16="http://schemas.microsoft.com/office/drawing/2014/main" id="{B15EBEF4-E154-A2F0-F2BD-397B952E4A0E}"/>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7" name="Line 29">
            <a:extLst>
              <a:ext uri="{FF2B5EF4-FFF2-40B4-BE49-F238E27FC236}">
                <a16:creationId xmlns:a16="http://schemas.microsoft.com/office/drawing/2014/main" id="{301ECC0F-8C70-72EC-9E32-ECB652EBD518}"/>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8" name="Line 30">
            <a:extLst>
              <a:ext uri="{FF2B5EF4-FFF2-40B4-BE49-F238E27FC236}">
                <a16:creationId xmlns:a16="http://schemas.microsoft.com/office/drawing/2014/main" id="{BECC74A6-1D91-0DD0-5B24-EC3EE430EC1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9" name="Line 31">
            <a:extLst>
              <a:ext uri="{FF2B5EF4-FFF2-40B4-BE49-F238E27FC236}">
                <a16:creationId xmlns:a16="http://schemas.microsoft.com/office/drawing/2014/main" id="{913FBAB0-512B-01CF-71F0-389951372DD6}"/>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0" name="Line 32">
            <a:extLst>
              <a:ext uri="{FF2B5EF4-FFF2-40B4-BE49-F238E27FC236}">
                <a16:creationId xmlns:a16="http://schemas.microsoft.com/office/drawing/2014/main" id="{84A79AE3-CFD4-0EE2-92B8-C12FB9575C93}"/>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1" name="Line 33">
            <a:extLst>
              <a:ext uri="{FF2B5EF4-FFF2-40B4-BE49-F238E27FC236}">
                <a16:creationId xmlns:a16="http://schemas.microsoft.com/office/drawing/2014/main" id="{AC599F01-DD4C-2842-7AB9-C82EE8F6C31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2" name="Line 34">
            <a:extLst>
              <a:ext uri="{FF2B5EF4-FFF2-40B4-BE49-F238E27FC236}">
                <a16:creationId xmlns:a16="http://schemas.microsoft.com/office/drawing/2014/main" id="{D7E68EFE-B0B2-8E8C-B9B2-C7BD811546A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3" name="Line 35">
            <a:extLst>
              <a:ext uri="{FF2B5EF4-FFF2-40B4-BE49-F238E27FC236}">
                <a16:creationId xmlns:a16="http://schemas.microsoft.com/office/drawing/2014/main" id="{9C57A329-A5E6-C2C5-DCF9-A87300952EAA}"/>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4" name="Line 36">
            <a:extLst>
              <a:ext uri="{FF2B5EF4-FFF2-40B4-BE49-F238E27FC236}">
                <a16:creationId xmlns:a16="http://schemas.microsoft.com/office/drawing/2014/main" id="{E318634F-4D7D-3810-F6FD-CCEA8ED9017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5" name="Line 37">
            <a:extLst>
              <a:ext uri="{FF2B5EF4-FFF2-40B4-BE49-F238E27FC236}">
                <a16:creationId xmlns:a16="http://schemas.microsoft.com/office/drawing/2014/main" id="{7713C3B8-E76C-0ADD-3D70-658A80773908}"/>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6" name="Text Box 38">
            <a:extLst>
              <a:ext uri="{FF2B5EF4-FFF2-40B4-BE49-F238E27FC236}">
                <a16:creationId xmlns:a16="http://schemas.microsoft.com/office/drawing/2014/main" id="{CAEB0FC3-2270-643A-7BAC-AA2E9D1F18FB}"/>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4727" name="Text Box 39">
            <a:extLst>
              <a:ext uri="{FF2B5EF4-FFF2-40B4-BE49-F238E27FC236}">
                <a16:creationId xmlns:a16="http://schemas.microsoft.com/office/drawing/2014/main" id="{A6EE14AC-E83D-D6F4-1DF6-42E83B761E24}"/>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4728" name="Text Box 40">
            <a:extLst>
              <a:ext uri="{FF2B5EF4-FFF2-40B4-BE49-F238E27FC236}">
                <a16:creationId xmlns:a16="http://schemas.microsoft.com/office/drawing/2014/main" id="{FBC7794E-1D75-9421-57B6-486D6BB1BB9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29" name="Text Box 41">
            <a:extLst>
              <a:ext uri="{FF2B5EF4-FFF2-40B4-BE49-F238E27FC236}">
                <a16:creationId xmlns:a16="http://schemas.microsoft.com/office/drawing/2014/main" id="{304D4704-341D-4F5F-3C4F-3E21AD7CE25F}"/>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0" name="Text Box 42">
            <a:extLst>
              <a:ext uri="{FF2B5EF4-FFF2-40B4-BE49-F238E27FC236}">
                <a16:creationId xmlns:a16="http://schemas.microsoft.com/office/drawing/2014/main" id="{6D2BDAA8-E037-8E84-72DD-5FD8A9D26B01}"/>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1" name="Text Box 43">
            <a:extLst>
              <a:ext uri="{FF2B5EF4-FFF2-40B4-BE49-F238E27FC236}">
                <a16:creationId xmlns:a16="http://schemas.microsoft.com/office/drawing/2014/main" id="{DF206484-DF65-6FED-B9D1-54E7825A3E3E}"/>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4732" name="Text Box 44">
            <a:extLst>
              <a:ext uri="{FF2B5EF4-FFF2-40B4-BE49-F238E27FC236}">
                <a16:creationId xmlns:a16="http://schemas.microsoft.com/office/drawing/2014/main" id="{34361602-8CA7-E77A-33CD-1220579A7599}"/>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3" name="Text Box 45">
            <a:extLst>
              <a:ext uri="{FF2B5EF4-FFF2-40B4-BE49-F238E27FC236}">
                <a16:creationId xmlns:a16="http://schemas.microsoft.com/office/drawing/2014/main" id="{B2E97321-9C10-D9D8-C234-4C987ABE7E9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4" name="Text Box 46">
            <a:extLst>
              <a:ext uri="{FF2B5EF4-FFF2-40B4-BE49-F238E27FC236}">
                <a16:creationId xmlns:a16="http://schemas.microsoft.com/office/drawing/2014/main" id="{388F104E-176D-638D-A22B-AC8154FD5B78}"/>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5" name="Text Box 47">
            <a:extLst>
              <a:ext uri="{FF2B5EF4-FFF2-40B4-BE49-F238E27FC236}">
                <a16:creationId xmlns:a16="http://schemas.microsoft.com/office/drawing/2014/main" id="{4589F8A7-5356-8632-2FD6-4318DC0C5C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6" name="Text Box 48">
            <a:extLst>
              <a:ext uri="{FF2B5EF4-FFF2-40B4-BE49-F238E27FC236}">
                <a16:creationId xmlns:a16="http://schemas.microsoft.com/office/drawing/2014/main" id="{33EE24AC-30BD-8E3A-A673-AE02259F5E1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4737" name="Text Box 49">
            <a:extLst>
              <a:ext uri="{FF2B5EF4-FFF2-40B4-BE49-F238E27FC236}">
                <a16:creationId xmlns:a16="http://schemas.microsoft.com/office/drawing/2014/main" id="{882D9EB6-A1D5-4409-5A0A-0C949841FE86}"/>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4738" name="Text Box 50">
            <a:extLst>
              <a:ext uri="{FF2B5EF4-FFF2-40B4-BE49-F238E27FC236}">
                <a16:creationId xmlns:a16="http://schemas.microsoft.com/office/drawing/2014/main" id="{F6429C95-AA79-28BE-DF4F-BA364F76A9A8}"/>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10</a:t>
            </a:r>
          </a:p>
        </p:txBody>
      </p:sp>
      <p:sp>
        <p:nvSpPr>
          <p:cNvPr id="114739" name="Text Box 51">
            <a:extLst>
              <a:ext uri="{FF2B5EF4-FFF2-40B4-BE49-F238E27FC236}">
                <a16:creationId xmlns:a16="http://schemas.microsoft.com/office/drawing/2014/main" id="{3C1777F8-9174-0055-6CCE-5DC191B85639}"/>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0" name="Text Box 52">
            <a:extLst>
              <a:ext uri="{FF2B5EF4-FFF2-40B4-BE49-F238E27FC236}">
                <a16:creationId xmlns:a16="http://schemas.microsoft.com/office/drawing/2014/main" id="{CC78FE1D-4EE5-E501-B4C2-026461330A6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1" name="Text Box 53">
            <a:extLst>
              <a:ext uri="{FF2B5EF4-FFF2-40B4-BE49-F238E27FC236}">
                <a16:creationId xmlns:a16="http://schemas.microsoft.com/office/drawing/2014/main" id="{65B68400-DFC2-1835-27DF-3F946585CB2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2" name="Text Box 54">
            <a:extLst>
              <a:ext uri="{FF2B5EF4-FFF2-40B4-BE49-F238E27FC236}">
                <a16:creationId xmlns:a16="http://schemas.microsoft.com/office/drawing/2014/main" id="{78F56F98-0868-A6CC-B318-F6E7B3915CF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12</a:t>
            </a:r>
          </a:p>
        </p:txBody>
      </p:sp>
      <p:sp>
        <p:nvSpPr>
          <p:cNvPr id="114743" name="Text Box 55">
            <a:extLst>
              <a:ext uri="{FF2B5EF4-FFF2-40B4-BE49-F238E27FC236}">
                <a16:creationId xmlns:a16="http://schemas.microsoft.com/office/drawing/2014/main" id="{E16F1D53-FD42-7D8A-BC89-68BFE601978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4744" name="Text Box 56">
            <a:extLst>
              <a:ext uri="{FF2B5EF4-FFF2-40B4-BE49-F238E27FC236}">
                <a16:creationId xmlns:a16="http://schemas.microsoft.com/office/drawing/2014/main" id="{4D598B3F-FF4B-D81F-8218-629254E69CE9}"/>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4745" name="Text Box 57">
            <a:extLst>
              <a:ext uri="{FF2B5EF4-FFF2-40B4-BE49-F238E27FC236}">
                <a16:creationId xmlns:a16="http://schemas.microsoft.com/office/drawing/2014/main" id="{A45FE6F7-BC79-E17A-FF65-AECB2AE8B6A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D9056F3-89E8-0717-F1C1-D937EFF43EC9}"/>
              </a:ext>
            </a:extLst>
          </p:cNvPr>
          <p:cNvSpPr>
            <a:spLocks noGrp="1" noChangeArrowheads="1"/>
          </p:cNvSpPr>
          <p:nvPr>
            <p:ph type="title"/>
          </p:nvPr>
        </p:nvSpPr>
        <p:spPr/>
        <p:txBody>
          <a:bodyPr/>
          <a:lstStyle/>
          <a:p>
            <a:r>
              <a:rPr lang="en-US" altLang="en-SE" dirty="0"/>
              <a:t>Bellman-Ford Algorithm Example 1</a:t>
            </a:r>
          </a:p>
        </p:txBody>
      </p:sp>
      <p:grpSp>
        <p:nvGrpSpPr>
          <p:cNvPr id="115715" name="Group 3">
            <a:extLst>
              <a:ext uri="{FF2B5EF4-FFF2-40B4-BE49-F238E27FC236}">
                <a16:creationId xmlns:a16="http://schemas.microsoft.com/office/drawing/2014/main" id="{59E3E281-B5F1-17CE-A8C3-A5230A4E40F9}"/>
              </a:ext>
            </a:extLst>
          </p:cNvPr>
          <p:cNvGrpSpPr>
            <a:grpSpLocks/>
          </p:cNvGrpSpPr>
          <p:nvPr/>
        </p:nvGrpSpPr>
        <p:grpSpPr bwMode="auto">
          <a:xfrm>
            <a:off x="1143000" y="3276600"/>
            <a:ext cx="533400" cy="533400"/>
            <a:chOff x="1824" y="2736"/>
            <a:chExt cx="336" cy="336"/>
          </a:xfrm>
        </p:grpSpPr>
        <p:sp>
          <p:nvSpPr>
            <p:cNvPr id="115716" name="Oval 4">
              <a:extLst>
                <a:ext uri="{FF2B5EF4-FFF2-40B4-BE49-F238E27FC236}">
                  <a16:creationId xmlns:a16="http://schemas.microsoft.com/office/drawing/2014/main" id="{B8777A65-6E84-B763-A0DE-86C8FD4191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17" name="Text Box 5">
              <a:extLst>
                <a:ext uri="{FF2B5EF4-FFF2-40B4-BE49-F238E27FC236}">
                  <a16:creationId xmlns:a16="http://schemas.microsoft.com/office/drawing/2014/main" id="{3DB32729-AD1C-45A8-D68C-7FF0B6CD030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5718" name="Group 6">
            <a:extLst>
              <a:ext uri="{FF2B5EF4-FFF2-40B4-BE49-F238E27FC236}">
                <a16:creationId xmlns:a16="http://schemas.microsoft.com/office/drawing/2014/main" id="{42EB9805-0043-81A6-F784-7E99A5C80858}"/>
              </a:ext>
            </a:extLst>
          </p:cNvPr>
          <p:cNvGrpSpPr>
            <a:grpSpLocks/>
          </p:cNvGrpSpPr>
          <p:nvPr/>
        </p:nvGrpSpPr>
        <p:grpSpPr bwMode="auto">
          <a:xfrm>
            <a:off x="2057400" y="1981200"/>
            <a:ext cx="533400" cy="533400"/>
            <a:chOff x="1824" y="2736"/>
            <a:chExt cx="336" cy="336"/>
          </a:xfrm>
        </p:grpSpPr>
        <p:sp>
          <p:nvSpPr>
            <p:cNvPr id="115719" name="Oval 7">
              <a:extLst>
                <a:ext uri="{FF2B5EF4-FFF2-40B4-BE49-F238E27FC236}">
                  <a16:creationId xmlns:a16="http://schemas.microsoft.com/office/drawing/2014/main" id="{C563C834-8E97-84C9-D240-9418DF25E314}"/>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0" name="Text Box 8">
              <a:extLst>
                <a:ext uri="{FF2B5EF4-FFF2-40B4-BE49-F238E27FC236}">
                  <a16:creationId xmlns:a16="http://schemas.microsoft.com/office/drawing/2014/main" id="{6702127F-1F99-D5BE-9EF3-05D6A3FCF9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5721" name="Group 9">
            <a:extLst>
              <a:ext uri="{FF2B5EF4-FFF2-40B4-BE49-F238E27FC236}">
                <a16:creationId xmlns:a16="http://schemas.microsoft.com/office/drawing/2014/main" id="{7E82DB60-EB7F-3E6E-A845-FAC2AB947B31}"/>
              </a:ext>
            </a:extLst>
          </p:cNvPr>
          <p:cNvGrpSpPr>
            <a:grpSpLocks/>
          </p:cNvGrpSpPr>
          <p:nvPr/>
        </p:nvGrpSpPr>
        <p:grpSpPr bwMode="auto">
          <a:xfrm>
            <a:off x="1143000" y="4495800"/>
            <a:ext cx="533400" cy="533400"/>
            <a:chOff x="1824" y="2736"/>
            <a:chExt cx="336" cy="336"/>
          </a:xfrm>
        </p:grpSpPr>
        <p:sp>
          <p:nvSpPr>
            <p:cNvPr id="115722" name="Oval 10">
              <a:extLst>
                <a:ext uri="{FF2B5EF4-FFF2-40B4-BE49-F238E27FC236}">
                  <a16:creationId xmlns:a16="http://schemas.microsoft.com/office/drawing/2014/main" id="{B2089D38-150D-672F-1EFE-BDD67371B47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3" name="Text Box 11">
              <a:extLst>
                <a:ext uri="{FF2B5EF4-FFF2-40B4-BE49-F238E27FC236}">
                  <a16:creationId xmlns:a16="http://schemas.microsoft.com/office/drawing/2014/main" id="{57595BDF-5DA6-6D23-B447-5EBB889BF77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5724" name="Group 12">
            <a:extLst>
              <a:ext uri="{FF2B5EF4-FFF2-40B4-BE49-F238E27FC236}">
                <a16:creationId xmlns:a16="http://schemas.microsoft.com/office/drawing/2014/main" id="{8120AB5F-6FB0-F600-9D2D-74DFF09C3E9E}"/>
              </a:ext>
            </a:extLst>
          </p:cNvPr>
          <p:cNvGrpSpPr>
            <a:grpSpLocks/>
          </p:cNvGrpSpPr>
          <p:nvPr/>
        </p:nvGrpSpPr>
        <p:grpSpPr bwMode="auto">
          <a:xfrm>
            <a:off x="2209800" y="5334000"/>
            <a:ext cx="533400" cy="533400"/>
            <a:chOff x="1824" y="2736"/>
            <a:chExt cx="336" cy="336"/>
          </a:xfrm>
        </p:grpSpPr>
        <p:sp>
          <p:nvSpPr>
            <p:cNvPr id="115725" name="Oval 13">
              <a:extLst>
                <a:ext uri="{FF2B5EF4-FFF2-40B4-BE49-F238E27FC236}">
                  <a16:creationId xmlns:a16="http://schemas.microsoft.com/office/drawing/2014/main" id="{EC81F2B2-F246-10C2-484C-AEC1F45B3C3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6" name="Text Box 14">
              <a:extLst>
                <a:ext uri="{FF2B5EF4-FFF2-40B4-BE49-F238E27FC236}">
                  <a16:creationId xmlns:a16="http://schemas.microsoft.com/office/drawing/2014/main" id="{7F9AA90A-A870-6D91-702B-01C478097B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5727" name="Group 15">
            <a:extLst>
              <a:ext uri="{FF2B5EF4-FFF2-40B4-BE49-F238E27FC236}">
                <a16:creationId xmlns:a16="http://schemas.microsoft.com/office/drawing/2014/main" id="{F08758E5-B096-3A70-FAC2-836F3D086DCA}"/>
              </a:ext>
            </a:extLst>
          </p:cNvPr>
          <p:cNvGrpSpPr>
            <a:grpSpLocks/>
          </p:cNvGrpSpPr>
          <p:nvPr/>
        </p:nvGrpSpPr>
        <p:grpSpPr bwMode="auto">
          <a:xfrm>
            <a:off x="3505200" y="1981200"/>
            <a:ext cx="533400" cy="533400"/>
            <a:chOff x="1824" y="2736"/>
            <a:chExt cx="336" cy="336"/>
          </a:xfrm>
        </p:grpSpPr>
        <p:sp>
          <p:nvSpPr>
            <p:cNvPr id="115728" name="Oval 16">
              <a:extLst>
                <a:ext uri="{FF2B5EF4-FFF2-40B4-BE49-F238E27FC236}">
                  <a16:creationId xmlns:a16="http://schemas.microsoft.com/office/drawing/2014/main" id="{6153B615-A5C5-EAA7-CDA5-0996329AF89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9" name="Text Box 17">
              <a:extLst>
                <a:ext uri="{FF2B5EF4-FFF2-40B4-BE49-F238E27FC236}">
                  <a16:creationId xmlns:a16="http://schemas.microsoft.com/office/drawing/2014/main" id="{F280506D-595C-FE8C-A7F4-AC117681065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5730" name="Group 18">
            <a:extLst>
              <a:ext uri="{FF2B5EF4-FFF2-40B4-BE49-F238E27FC236}">
                <a16:creationId xmlns:a16="http://schemas.microsoft.com/office/drawing/2014/main" id="{BFE0DD17-9A96-8280-D5DB-54C39321F8D2}"/>
              </a:ext>
            </a:extLst>
          </p:cNvPr>
          <p:cNvGrpSpPr>
            <a:grpSpLocks/>
          </p:cNvGrpSpPr>
          <p:nvPr/>
        </p:nvGrpSpPr>
        <p:grpSpPr bwMode="auto">
          <a:xfrm>
            <a:off x="3733800" y="5334000"/>
            <a:ext cx="533400" cy="533400"/>
            <a:chOff x="1824" y="2736"/>
            <a:chExt cx="336" cy="336"/>
          </a:xfrm>
        </p:grpSpPr>
        <p:sp>
          <p:nvSpPr>
            <p:cNvPr id="115731" name="Oval 19">
              <a:extLst>
                <a:ext uri="{FF2B5EF4-FFF2-40B4-BE49-F238E27FC236}">
                  <a16:creationId xmlns:a16="http://schemas.microsoft.com/office/drawing/2014/main" id="{0E01A0E0-35B4-3ECA-310B-8EE5B2064FE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2" name="Text Box 20">
              <a:extLst>
                <a:ext uri="{FF2B5EF4-FFF2-40B4-BE49-F238E27FC236}">
                  <a16:creationId xmlns:a16="http://schemas.microsoft.com/office/drawing/2014/main" id="{C8A420C3-CD5D-9D79-5CA7-36707411F2E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5733" name="Group 21">
            <a:extLst>
              <a:ext uri="{FF2B5EF4-FFF2-40B4-BE49-F238E27FC236}">
                <a16:creationId xmlns:a16="http://schemas.microsoft.com/office/drawing/2014/main" id="{FBD06D5A-CF00-1683-24B3-E058D34BF46D}"/>
              </a:ext>
            </a:extLst>
          </p:cNvPr>
          <p:cNvGrpSpPr>
            <a:grpSpLocks/>
          </p:cNvGrpSpPr>
          <p:nvPr/>
        </p:nvGrpSpPr>
        <p:grpSpPr bwMode="auto">
          <a:xfrm>
            <a:off x="4648200" y="3200400"/>
            <a:ext cx="533400" cy="533400"/>
            <a:chOff x="1824" y="2736"/>
            <a:chExt cx="336" cy="336"/>
          </a:xfrm>
        </p:grpSpPr>
        <p:sp>
          <p:nvSpPr>
            <p:cNvPr id="115734" name="Oval 22">
              <a:extLst>
                <a:ext uri="{FF2B5EF4-FFF2-40B4-BE49-F238E27FC236}">
                  <a16:creationId xmlns:a16="http://schemas.microsoft.com/office/drawing/2014/main" id="{1DF9A37A-BD47-021F-05AE-2BD85852DF9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5" name="Text Box 23">
              <a:extLst>
                <a:ext uri="{FF2B5EF4-FFF2-40B4-BE49-F238E27FC236}">
                  <a16:creationId xmlns:a16="http://schemas.microsoft.com/office/drawing/2014/main" id="{10771BDB-D4C2-88E9-F4F0-7CE96404AA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5736" name="Group 24">
            <a:extLst>
              <a:ext uri="{FF2B5EF4-FFF2-40B4-BE49-F238E27FC236}">
                <a16:creationId xmlns:a16="http://schemas.microsoft.com/office/drawing/2014/main" id="{A3F2F836-2B2F-BE9F-D0FF-EC5F6FBC5D3E}"/>
              </a:ext>
            </a:extLst>
          </p:cNvPr>
          <p:cNvGrpSpPr>
            <a:grpSpLocks/>
          </p:cNvGrpSpPr>
          <p:nvPr/>
        </p:nvGrpSpPr>
        <p:grpSpPr bwMode="auto">
          <a:xfrm>
            <a:off x="4724400" y="4419600"/>
            <a:ext cx="533400" cy="533400"/>
            <a:chOff x="1824" y="2736"/>
            <a:chExt cx="336" cy="336"/>
          </a:xfrm>
        </p:grpSpPr>
        <p:sp>
          <p:nvSpPr>
            <p:cNvPr id="115737" name="Oval 25">
              <a:extLst>
                <a:ext uri="{FF2B5EF4-FFF2-40B4-BE49-F238E27FC236}">
                  <a16:creationId xmlns:a16="http://schemas.microsoft.com/office/drawing/2014/main" id="{523802CD-60B9-B953-708A-E0DF4999A68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8" name="Text Box 26">
              <a:extLst>
                <a:ext uri="{FF2B5EF4-FFF2-40B4-BE49-F238E27FC236}">
                  <a16:creationId xmlns:a16="http://schemas.microsoft.com/office/drawing/2014/main" id="{751462C7-65D4-7D4B-5622-ECCA64BB9A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5739" name="Line 27">
            <a:extLst>
              <a:ext uri="{FF2B5EF4-FFF2-40B4-BE49-F238E27FC236}">
                <a16:creationId xmlns:a16="http://schemas.microsoft.com/office/drawing/2014/main" id="{67606B10-FE45-13A6-C503-99711FB009E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0" name="Line 28">
            <a:extLst>
              <a:ext uri="{FF2B5EF4-FFF2-40B4-BE49-F238E27FC236}">
                <a16:creationId xmlns:a16="http://schemas.microsoft.com/office/drawing/2014/main" id="{51A343FB-D1C4-1D04-55B6-FAD5DCCE13FC}"/>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1" name="Line 29">
            <a:extLst>
              <a:ext uri="{FF2B5EF4-FFF2-40B4-BE49-F238E27FC236}">
                <a16:creationId xmlns:a16="http://schemas.microsoft.com/office/drawing/2014/main" id="{8B6B7492-E3F3-EB94-8501-6797772792A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2" name="Line 30">
            <a:extLst>
              <a:ext uri="{FF2B5EF4-FFF2-40B4-BE49-F238E27FC236}">
                <a16:creationId xmlns:a16="http://schemas.microsoft.com/office/drawing/2014/main" id="{624D7DF1-E377-110F-FAD2-AFB8D76487B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3" name="Line 31">
            <a:extLst>
              <a:ext uri="{FF2B5EF4-FFF2-40B4-BE49-F238E27FC236}">
                <a16:creationId xmlns:a16="http://schemas.microsoft.com/office/drawing/2014/main" id="{B6E0025B-D774-19C0-2CC1-99B103F11907}"/>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4" name="Line 32">
            <a:extLst>
              <a:ext uri="{FF2B5EF4-FFF2-40B4-BE49-F238E27FC236}">
                <a16:creationId xmlns:a16="http://schemas.microsoft.com/office/drawing/2014/main" id="{598D4C75-83EC-A8D1-3BE0-1AA8B5E5E899}"/>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5" name="Line 33">
            <a:extLst>
              <a:ext uri="{FF2B5EF4-FFF2-40B4-BE49-F238E27FC236}">
                <a16:creationId xmlns:a16="http://schemas.microsoft.com/office/drawing/2014/main" id="{6E300300-55FE-96DA-D72B-23B322704DED}"/>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6" name="Line 34">
            <a:extLst>
              <a:ext uri="{FF2B5EF4-FFF2-40B4-BE49-F238E27FC236}">
                <a16:creationId xmlns:a16="http://schemas.microsoft.com/office/drawing/2014/main" id="{17F5EBA3-4AD9-38FB-C24D-67ADDF9FCB85}"/>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7" name="Line 35">
            <a:extLst>
              <a:ext uri="{FF2B5EF4-FFF2-40B4-BE49-F238E27FC236}">
                <a16:creationId xmlns:a16="http://schemas.microsoft.com/office/drawing/2014/main" id="{1B8D38BE-6F0B-BD8C-60BC-C7C446BC18DC}"/>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8" name="Line 36">
            <a:extLst>
              <a:ext uri="{FF2B5EF4-FFF2-40B4-BE49-F238E27FC236}">
                <a16:creationId xmlns:a16="http://schemas.microsoft.com/office/drawing/2014/main" id="{A22CFB01-F6E0-978C-9925-4F4F093EE9B4}"/>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9" name="Line 37">
            <a:extLst>
              <a:ext uri="{FF2B5EF4-FFF2-40B4-BE49-F238E27FC236}">
                <a16:creationId xmlns:a16="http://schemas.microsoft.com/office/drawing/2014/main" id="{2EFBD771-3DB6-BACE-E752-89A666F49576}"/>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50" name="Text Box 38">
            <a:extLst>
              <a:ext uri="{FF2B5EF4-FFF2-40B4-BE49-F238E27FC236}">
                <a16:creationId xmlns:a16="http://schemas.microsoft.com/office/drawing/2014/main" id="{B5CE962A-2834-B13E-62FA-A68B91333745}"/>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5751" name="Text Box 39">
            <a:extLst>
              <a:ext uri="{FF2B5EF4-FFF2-40B4-BE49-F238E27FC236}">
                <a16:creationId xmlns:a16="http://schemas.microsoft.com/office/drawing/2014/main" id="{4DD7F1F1-389A-CCA8-99BE-806E79DBAF0B}"/>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5752" name="Text Box 40">
            <a:extLst>
              <a:ext uri="{FF2B5EF4-FFF2-40B4-BE49-F238E27FC236}">
                <a16:creationId xmlns:a16="http://schemas.microsoft.com/office/drawing/2014/main" id="{8FEF7231-8744-5189-893B-1F196B6F412D}"/>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3" name="Text Box 41">
            <a:extLst>
              <a:ext uri="{FF2B5EF4-FFF2-40B4-BE49-F238E27FC236}">
                <a16:creationId xmlns:a16="http://schemas.microsoft.com/office/drawing/2014/main" id="{D1C62C57-FFD9-1045-7D75-57FD2E8EBFD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4" name="Text Box 42">
            <a:extLst>
              <a:ext uri="{FF2B5EF4-FFF2-40B4-BE49-F238E27FC236}">
                <a16:creationId xmlns:a16="http://schemas.microsoft.com/office/drawing/2014/main" id="{B3F07626-6AE1-79E9-FE80-F3060415B5EF}"/>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5" name="Text Box 43">
            <a:extLst>
              <a:ext uri="{FF2B5EF4-FFF2-40B4-BE49-F238E27FC236}">
                <a16:creationId xmlns:a16="http://schemas.microsoft.com/office/drawing/2014/main" id="{BD44E9C4-967D-A820-CE63-03FD682BA393}"/>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5756" name="Text Box 44">
            <a:extLst>
              <a:ext uri="{FF2B5EF4-FFF2-40B4-BE49-F238E27FC236}">
                <a16:creationId xmlns:a16="http://schemas.microsoft.com/office/drawing/2014/main" id="{4DAA9D83-24DC-0111-5100-73CF6F375966}"/>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7" name="Text Box 45">
            <a:extLst>
              <a:ext uri="{FF2B5EF4-FFF2-40B4-BE49-F238E27FC236}">
                <a16:creationId xmlns:a16="http://schemas.microsoft.com/office/drawing/2014/main" id="{7DBE3F3E-C93A-ACEF-F460-E6D90625B051}"/>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8" name="Text Box 46">
            <a:extLst>
              <a:ext uri="{FF2B5EF4-FFF2-40B4-BE49-F238E27FC236}">
                <a16:creationId xmlns:a16="http://schemas.microsoft.com/office/drawing/2014/main" id="{F4D2D650-6E0D-4D8E-7EA7-DF670405749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59" name="Text Box 47">
            <a:extLst>
              <a:ext uri="{FF2B5EF4-FFF2-40B4-BE49-F238E27FC236}">
                <a16:creationId xmlns:a16="http://schemas.microsoft.com/office/drawing/2014/main" id="{9D01D7D0-FE73-E4E8-525A-127671F68301}"/>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60" name="Text Box 48">
            <a:extLst>
              <a:ext uri="{FF2B5EF4-FFF2-40B4-BE49-F238E27FC236}">
                <a16:creationId xmlns:a16="http://schemas.microsoft.com/office/drawing/2014/main" id="{45FF478E-9A00-34BA-63D4-C24C60B3BED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5761" name="Text Box 49">
            <a:extLst>
              <a:ext uri="{FF2B5EF4-FFF2-40B4-BE49-F238E27FC236}">
                <a16:creationId xmlns:a16="http://schemas.microsoft.com/office/drawing/2014/main" id="{89755895-5EEA-27AD-770C-ED237B32FA47}"/>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5762" name="Text Box 50">
            <a:extLst>
              <a:ext uri="{FF2B5EF4-FFF2-40B4-BE49-F238E27FC236}">
                <a16:creationId xmlns:a16="http://schemas.microsoft.com/office/drawing/2014/main" id="{96369473-7EDE-9F9F-966F-01EEF7731EE2}"/>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5763" name="Text Box 51">
            <a:extLst>
              <a:ext uri="{FF2B5EF4-FFF2-40B4-BE49-F238E27FC236}">
                <a16:creationId xmlns:a16="http://schemas.microsoft.com/office/drawing/2014/main" id="{E7910E0F-8BFF-C9F8-7EF5-69580262BD17}"/>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5764" name="Text Box 52">
            <a:extLst>
              <a:ext uri="{FF2B5EF4-FFF2-40B4-BE49-F238E27FC236}">
                <a16:creationId xmlns:a16="http://schemas.microsoft.com/office/drawing/2014/main" id="{6B80760D-173D-D77B-3191-4905B1C6B813}"/>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5" name="Text Box 53">
            <a:extLst>
              <a:ext uri="{FF2B5EF4-FFF2-40B4-BE49-F238E27FC236}">
                <a16:creationId xmlns:a16="http://schemas.microsoft.com/office/drawing/2014/main" id="{42B424B2-D1E3-16B6-8E9F-D2750204CDD2}"/>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6" name="Text Box 54">
            <a:extLst>
              <a:ext uri="{FF2B5EF4-FFF2-40B4-BE49-F238E27FC236}">
                <a16:creationId xmlns:a16="http://schemas.microsoft.com/office/drawing/2014/main" id="{F8D311EB-83B8-0929-5CBE-31E963F05B8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5767" name="Text Box 55">
            <a:extLst>
              <a:ext uri="{FF2B5EF4-FFF2-40B4-BE49-F238E27FC236}">
                <a16:creationId xmlns:a16="http://schemas.microsoft.com/office/drawing/2014/main" id="{A8740B00-A56B-B269-B54D-883C1DB917EF}"/>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5768" name="Text Box 56">
            <a:extLst>
              <a:ext uri="{FF2B5EF4-FFF2-40B4-BE49-F238E27FC236}">
                <a16:creationId xmlns:a16="http://schemas.microsoft.com/office/drawing/2014/main" id="{9335DF30-2266-560B-3294-CAA8807471A4}"/>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5769" name="Text Box 57">
            <a:extLst>
              <a:ext uri="{FF2B5EF4-FFF2-40B4-BE49-F238E27FC236}">
                <a16:creationId xmlns:a16="http://schemas.microsoft.com/office/drawing/2014/main" id="{CC98C4C5-D37B-995A-9CEC-9147CE1BB5F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3</a:t>
            </a:r>
          </a:p>
        </p:txBody>
      </p:sp>
      <p:sp>
        <p:nvSpPr>
          <p:cNvPr id="115770" name="Text Box 58">
            <a:extLst>
              <a:ext uri="{FF2B5EF4-FFF2-40B4-BE49-F238E27FC236}">
                <a16:creationId xmlns:a16="http://schemas.microsoft.com/office/drawing/2014/main" id="{F2264A1F-3099-0717-E510-7EF1B231EA85}"/>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A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64E5062-C8D5-E59E-E5F5-5EE59BA18DBA}"/>
              </a:ext>
            </a:extLst>
          </p:cNvPr>
          <p:cNvSpPr>
            <a:spLocks noGrp="1" noChangeArrowheads="1"/>
          </p:cNvSpPr>
          <p:nvPr>
            <p:ph type="title"/>
          </p:nvPr>
        </p:nvSpPr>
        <p:spPr/>
        <p:txBody>
          <a:bodyPr/>
          <a:lstStyle/>
          <a:p>
            <a:r>
              <a:rPr lang="en-US" altLang="en-SE" dirty="0"/>
              <a:t>Bellman-Ford Algorithm Example 1</a:t>
            </a:r>
          </a:p>
        </p:txBody>
      </p:sp>
      <p:grpSp>
        <p:nvGrpSpPr>
          <p:cNvPr id="116739" name="Group 3">
            <a:extLst>
              <a:ext uri="{FF2B5EF4-FFF2-40B4-BE49-F238E27FC236}">
                <a16:creationId xmlns:a16="http://schemas.microsoft.com/office/drawing/2014/main" id="{A8BF7DA2-BFAC-E4CE-8196-31F2707D3A38}"/>
              </a:ext>
            </a:extLst>
          </p:cNvPr>
          <p:cNvGrpSpPr>
            <a:grpSpLocks/>
          </p:cNvGrpSpPr>
          <p:nvPr/>
        </p:nvGrpSpPr>
        <p:grpSpPr bwMode="auto">
          <a:xfrm>
            <a:off x="1143000" y="3276600"/>
            <a:ext cx="533400" cy="533400"/>
            <a:chOff x="1824" y="2736"/>
            <a:chExt cx="336" cy="336"/>
          </a:xfrm>
        </p:grpSpPr>
        <p:sp>
          <p:nvSpPr>
            <p:cNvPr id="116740" name="Oval 4">
              <a:extLst>
                <a:ext uri="{FF2B5EF4-FFF2-40B4-BE49-F238E27FC236}">
                  <a16:creationId xmlns:a16="http://schemas.microsoft.com/office/drawing/2014/main" id="{9C1E51CF-2A6E-724E-2442-8BF488EAA8B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1" name="Text Box 5">
              <a:extLst>
                <a:ext uri="{FF2B5EF4-FFF2-40B4-BE49-F238E27FC236}">
                  <a16:creationId xmlns:a16="http://schemas.microsoft.com/office/drawing/2014/main" id="{D3ED9F35-7B6A-60D4-EA6C-52C6053ABE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6742" name="Group 6">
            <a:extLst>
              <a:ext uri="{FF2B5EF4-FFF2-40B4-BE49-F238E27FC236}">
                <a16:creationId xmlns:a16="http://schemas.microsoft.com/office/drawing/2014/main" id="{EC7DD45F-7A32-EBFB-A2B2-0AE51CD2067A}"/>
              </a:ext>
            </a:extLst>
          </p:cNvPr>
          <p:cNvGrpSpPr>
            <a:grpSpLocks/>
          </p:cNvGrpSpPr>
          <p:nvPr/>
        </p:nvGrpSpPr>
        <p:grpSpPr bwMode="auto">
          <a:xfrm>
            <a:off x="2057400" y="1981200"/>
            <a:ext cx="533400" cy="533400"/>
            <a:chOff x="1824" y="2736"/>
            <a:chExt cx="336" cy="336"/>
          </a:xfrm>
        </p:grpSpPr>
        <p:sp>
          <p:nvSpPr>
            <p:cNvPr id="116743" name="Oval 7">
              <a:extLst>
                <a:ext uri="{FF2B5EF4-FFF2-40B4-BE49-F238E27FC236}">
                  <a16:creationId xmlns:a16="http://schemas.microsoft.com/office/drawing/2014/main" id="{D6B52D97-3155-8DE8-9C57-F6DD0C2CE83E}"/>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4" name="Text Box 8">
              <a:extLst>
                <a:ext uri="{FF2B5EF4-FFF2-40B4-BE49-F238E27FC236}">
                  <a16:creationId xmlns:a16="http://schemas.microsoft.com/office/drawing/2014/main" id="{F844AEDC-7255-E3EC-5244-956BF02619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6745" name="Group 9">
            <a:extLst>
              <a:ext uri="{FF2B5EF4-FFF2-40B4-BE49-F238E27FC236}">
                <a16:creationId xmlns:a16="http://schemas.microsoft.com/office/drawing/2014/main" id="{674D840C-6092-198F-0190-98EE74BA38A1}"/>
              </a:ext>
            </a:extLst>
          </p:cNvPr>
          <p:cNvGrpSpPr>
            <a:grpSpLocks/>
          </p:cNvGrpSpPr>
          <p:nvPr/>
        </p:nvGrpSpPr>
        <p:grpSpPr bwMode="auto">
          <a:xfrm>
            <a:off x="1143000" y="4495800"/>
            <a:ext cx="533400" cy="533400"/>
            <a:chOff x="1824" y="2736"/>
            <a:chExt cx="336" cy="336"/>
          </a:xfrm>
        </p:grpSpPr>
        <p:sp>
          <p:nvSpPr>
            <p:cNvPr id="116746" name="Oval 10">
              <a:extLst>
                <a:ext uri="{FF2B5EF4-FFF2-40B4-BE49-F238E27FC236}">
                  <a16:creationId xmlns:a16="http://schemas.microsoft.com/office/drawing/2014/main" id="{4C9B26AA-E492-5FFF-1F5C-0A9CFBAC5E3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7" name="Text Box 11">
              <a:extLst>
                <a:ext uri="{FF2B5EF4-FFF2-40B4-BE49-F238E27FC236}">
                  <a16:creationId xmlns:a16="http://schemas.microsoft.com/office/drawing/2014/main" id="{E7E362CF-723F-6D89-BB62-31A7345FA8B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6748" name="Group 12">
            <a:extLst>
              <a:ext uri="{FF2B5EF4-FFF2-40B4-BE49-F238E27FC236}">
                <a16:creationId xmlns:a16="http://schemas.microsoft.com/office/drawing/2014/main" id="{F17A45B2-24DF-81AB-53F1-2749B239DF93}"/>
              </a:ext>
            </a:extLst>
          </p:cNvPr>
          <p:cNvGrpSpPr>
            <a:grpSpLocks/>
          </p:cNvGrpSpPr>
          <p:nvPr/>
        </p:nvGrpSpPr>
        <p:grpSpPr bwMode="auto">
          <a:xfrm>
            <a:off x="2209800" y="5334000"/>
            <a:ext cx="533400" cy="533400"/>
            <a:chOff x="1824" y="2736"/>
            <a:chExt cx="336" cy="336"/>
          </a:xfrm>
        </p:grpSpPr>
        <p:sp>
          <p:nvSpPr>
            <p:cNvPr id="116749" name="Oval 13">
              <a:extLst>
                <a:ext uri="{FF2B5EF4-FFF2-40B4-BE49-F238E27FC236}">
                  <a16:creationId xmlns:a16="http://schemas.microsoft.com/office/drawing/2014/main" id="{DFE06666-F710-ED70-ED82-EEE17D7B846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0" name="Text Box 14">
              <a:extLst>
                <a:ext uri="{FF2B5EF4-FFF2-40B4-BE49-F238E27FC236}">
                  <a16:creationId xmlns:a16="http://schemas.microsoft.com/office/drawing/2014/main" id="{61343251-E0BE-0E6E-77FC-16903E5D73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6751" name="Group 15">
            <a:extLst>
              <a:ext uri="{FF2B5EF4-FFF2-40B4-BE49-F238E27FC236}">
                <a16:creationId xmlns:a16="http://schemas.microsoft.com/office/drawing/2014/main" id="{B3B067F4-2C26-174E-E98D-5E2B5505BDB3}"/>
              </a:ext>
            </a:extLst>
          </p:cNvPr>
          <p:cNvGrpSpPr>
            <a:grpSpLocks/>
          </p:cNvGrpSpPr>
          <p:nvPr/>
        </p:nvGrpSpPr>
        <p:grpSpPr bwMode="auto">
          <a:xfrm>
            <a:off x="3505200" y="1981200"/>
            <a:ext cx="533400" cy="533400"/>
            <a:chOff x="1824" y="2736"/>
            <a:chExt cx="336" cy="336"/>
          </a:xfrm>
        </p:grpSpPr>
        <p:sp>
          <p:nvSpPr>
            <p:cNvPr id="116752" name="Oval 16">
              <a:extLst>
                <a:ext uri="{FF2B5EF4-FFF2-40B4-BE49-F238E27FC236}">
                  <a16:creationId xmlns:a16="http://schemas.microsoft.com/office/drawing/2014/main" id="{CBD0FACB-F0A1-95A5-58E3-8305B03C70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3" name="Text Box 17">
              <a:extLst>
                <a:ext uri="{FF2B5EF4-FFF2-40B4-BE49-F238E27FC236}">
                  <a16:creationId xmlns:a16="http://schemas.microsoft.com/office/drawing/2014/main" id="{8E56E1A5-D083-5578-CEF7-BEDE0FEBC49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6754" name="Group 18">
            <a:extLst>
              <a:ext uri="{FF2B5EF4-FFF2-40B4-BE49-F238E27FC236}">
                <a16:creationId xmlns:a16="http://schemas.microsoft.com/office/drawing/2014/main" id="{B53F0D8D-3B60-99E4-FDDB-8A3C23470856}"/>
              </a:ext>
            </a:extLst>
          </p:cNvPr>
          <p:cNvGrpSpPr>
            <a:grpSpLocks/>
          </p:cNvGrpSpPr>
          <p:nvPr/>
        </p:nvGrpSpPr>
        <p:grpSpPr bwMode="auto">
          <a:xfrm>
            <a:off x="3733800" y="5334000"/>
            <a:ext cx="533400" cy="533400"/>
            <a:chOff x="1824" y="2736"/>
            <a:chExt cx="336" cy="336"/>
          </a:xfrm>
        </p:grpSpPr>
        <p:sp>
          <p:nvSpPr>
            <p:cNvPr id="116755" name="Oval 19">
              <a:extLst>
                <a:ext uri="{FF2B5EF4-FFF2-40B4-BE49-F238E27FC236}">
                  <a16:creationId xmlns:a16="http://schemas.microsoft.com/office/drawing/2014/main" id="{82EBF0A0-C49B-799F-DD2E-E1580FB0776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6" name="Text Box 20">
              <a:extLst>
                <a:ext uri="{FF2B5EF4-FFF2-40B4-BE49-F238E27FC236}">
                  <a16:creationId xmlns:a16="http://schemas.microsoft.com/office/drawing/2014/main" id="{D1098F35-29A2-B2C2-5E38-B16F9B655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6757" name="Group 21">
            <a:extLst>
              <a:ext uri="{FF2B5EF4-FFF2-40B4-BE49-F238E27FC236}">
                <a16:creationId xmlns:a16="http://schemas.microsoft.com/office/drawing/2014/main" id="{80ABB871-D840-49F2-04E2-D5F37768581B}"/>
              </a:ext>
            </a:extLst>
          </p:cNvPr>
          <p:cNvGrpSpPr>
            <a:grpSpLocks/>
          </p:cNvGrpSpPr>
          <p:nvPr/>
        </p:nvGrpSpPr>
        <p:grpSpPr bwMode="auto">
          <a:xfrm>
            <a:off x="4648200" y="3200400"/>
            <a:ext cx="533400" cy="533400"/>
            <a:chOff x="1824" y="2736"/>
            <a:chExt cx="336" cy="336"/>
          </a:xfrm>
        </p:grpSpPr>
        <p:sp>
          <p:nvSpPr>
            <p:cNvPr id="116758" name="Oval 22">
              <a:extLst>
                <a:ext uri="{FF2B5EF4-FFF2-40B4-BE49-F238E27FC236}">
                  <a16:creationId xmlns:a16="http://schemas.microsoft.com/office/drawing/2014/main" id="{43B033D1-B0CD-2F3C-9A08-5761334EC79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9" name="Text Box 23">
              <a:extLst>
                <a:ext uri="{FF2B5EF4-FFF2-40B4-BE49-F238E27FC236}">
                  <a16:creationId xmlns:a16="http://schemas.microsoft.com/office/drawing/2014/main" id="{4907A3E9-E41E-0D7C-68B3-D1B8E0B7CE4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6760" name="Group 24">
            <a:extLst>
              <a:ext uri="{FF2B5EF4-FFF2-40B4-BE49-F238E27FC236}">
                <a16:creationId xmlns:a16="http://schemas.microsoft.com/office/drawing/2014/main" id="{7F2AEB84-6642-FA8A-17B3-62D2DAC7F267}"/>
              </a:ext>
            </a:extLst>
          </p:cNvPr>
          <p:cNvGrpSpPr>
            <a:grpSpLocks/>
          </p:cNvGrpSpPr>
          <p:nvPr/>
        </p:nvGrpSpPr>
        <p:grpSpPr bwMode="auto">
          <a:xfrm>
            <a:off x="4724400" y="4419600"/>
            <a:ext cx="533400" cy="533400"/>
            <a:chOff x="1824" y="2736"/>
            <a:chExt cx="336" cy="336"/>
          </a:xfrm>
        </p:grpSpPr>
        <p:sp>
          <p:nvSpPr>
            <p:cNvPr id="116761" name="Oval 25">
              <a:extLst>
                <a:ext uri="{FF2B5EF4-FFF2-40B4-BE49-F238E27FC236}">
                  <a16:creationId xmlns:a16="http://schemas.microsoft.com/office/drawing/2014/main" id="{F9997415-655C-79EB-06AC-D7234932C76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62" name="Text Box 26">
              <a:extLst>
                <a:ext uri="{FF2B5EF4-FFF2-40B4-BE49-F238E27FC236}">
                  <a16:creationId xmlns:a16="http://schemas.microsoft.com/office/drawing/2014/main" id="{D1DCC726-593B-7A6C-0E78-C121DDF4B5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6763" name="Line 27">
            <a:extLst>
              <a:ext uri="{FF2B5EF4-FFF2-40B4-BE49-F238E27FC236}">
                <a16:creationId xmlns:a16="http://schemas.microsoft.com/office/drawing/2014/main" id="{3B92EB74-EC3D-0A12-54B5-5A43E54D679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4" name="Line 28">
            <a:extLst>
              <a:ext uri="{FF2B5EF4-FFF2-40B4-BE49-F238E27FC236}">
                <a16:creationId xmlns:a16="http://schemas.microsoft.com/office/drawing/2014/main" id="{F3BE5E6E-F9F7-FDDD-9FF3-25E1D5157B7A}"/>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5" name="Line 29">
            <a:extLst>
              <a:ext uri="{FF2B5EF4-FFF2-40B4-BE49-F238E27FC236}">
                <a16:creationId xmlns:a16="http://schemas.microsoft.com/office/drawing/2014/main" id="{B4989E56-E96A-38D5-F9D5-B2B5D26A3759}"/>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6" name="Line 30">
            <a:extLst>
              <a:ext uri="{FF2B5EF4-FFF2-40B4-BE49-F238E27FC236}">
                <a16:creationId xmlns:a16="http://schemas.microsoft.com/office/drawing/2014/main" id="{3DF43DA4-6F17-E009-941E-141CFFAD5EDB}"/>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7" name="Line 31">
            <a:extLst>
              <a:ext uri="{FF2B5EF4-FFF2-40B4-BE49-F238E27FC236}">
                <a16:creationId xmlns:a16="http://schemas.microsoft.com/office/drawing/2014/main" id="{7F433E87-F5E0-A683-53D3-9DFBCA7C8BD2}"/>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8" name="Line 32">
            <a:extLst>
              <a:ext uri="{FF2B5EF4-FFF2-40B4-BE49-F238E27FC236}">
                <a16:creationId xmlns:a16="http://schemas.microsoft.com/office/drawing/2014/main" id="{5351381E-14F6-EB48-4BC5-B20C20CA914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9" name="Line 33">
            <a:extLst>
              <a:ext uri="{FF2B5EF4-FFF2-40B4-BE49-F238E27FC236}">
                <a16:creationId xmlns:a16="http://schemas.microsoft.com/office/drawing/2014/main" id="{8FAA78F5-748C-F1F9-94DE-71894F074CA5}"/>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0" name="Line 34">
            <a:extLst>
              <a:ext uri="{FF2B5EF4-FFF2-40B4-BE49-F238E27FC236}">
                <a16:creationId xmlns:a16="http://schemas.microsoft.com/office/drawing/2014/main" id="{FB6D8358-C968-638D-218C-A825C086A3BA}"/>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1" name="Line 35">
            <a:extLst>
              <a:ext uri="{FF2B5EF4-FFF2-40B4-BE49-F238E27FC236}">
                <a16:creationId xmlns:a16="http://schemas.microsoft.com/office/drawing/2014/main" id="{E2CBFAE7-FD1C-E977-0ED4-A8F800C3D881}"/>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2" name="Line 36">
            <a:extLst>
              <a:ext uri="{FF2B5EF4-FFF2-40B4-BE49-F238E27FC236}">
                <a16:creationId xmlns:a16="http://schemas.microsoft.com/office/drawing/2014/main" id="{259D478B-62D6-2730-1CE4-87E41433B37A}"/>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3" name="Line 37">
            <a:extLst>
              <a:ext uri="{FF2B5EF4-FFF2-40B4-BE49-F238E27FC236}">
                <a16:creationId xmlns:a16="http://schemas.microsoft.com/office/drawing/2014/main" id="{144BEABE-9493-B095-FBC0-08D29088853D}"/>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4" name="Text Box 38">
            <a:extLst>
              <a:ext uri="{FF2B5EF4-FFF2-40B4-BE49-F238E27FC236}">
                <a16:creationId xmlns:a16="http://schemas.microsoft.com/office/drawing/2014/main" id="{56FD9008-C106-A0B9-A19B-B5EA0677CA98}"/>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6775" name="Text Box 39">
            <a:extLst>
              <a:ext uri="{FF2B5EF4-FFF2-40B4-BE49-F238E27FC236}">
                <a16:creationId xmlns:a16="http://schemas.microsoft.com/office/drawing/2014/main" id="{94E97AF2-C16F-1E2F-40D4-6F883AEF5F88}"/>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6776" name="Text Box 40">
            <a:extLst>
              <a:ext uri="{FF2B5EF4-FFF2-40B4-BE49-F238E27FC236}">
                <a16:creationId xmlns:a16="http://schemas.microsoft.com/office/drawing/2014/main" id="{FA9B6443-AC49-2BF1-6E3B-7A823949BE8C}"/>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7" name="Text Box 41">
            <a:extLst>
              <a:ext uri="{FF2B5EF4-FFF2-40B4-BE49-F238E27FC236}">
                <a16:creationId xmlns:a16="http://schemas.microsoft.com/office/drawing/2014/main" id="{12B91429-5EBA-C698-4650-EF4289EA0C1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8" name="Text Box 42">
            <a:extLst>
              <a:ext uri="{FF2B5EF4-FFF2-40B4-BE49-F238E27FC236}">
                <a16:creationId xmlns:a16="http://schemas.microsoft.com/office/drawing/2014/main" id="{0B1658A0-A467-1676-CBC6-533274116930}"/>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9" name="Text Box 43">
            <a:extLst>
              <a:ext uri="{FF2B5EF4-FFF2-40B4-BE49-F238E27FC236}">
                <a16:creationId xmlns:a16="http://schemas.microsoft.com/office/drawing/2014/main" id="{BBEC128C-177E-5C1F-DC64-3A60BF43F626}"/>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6780" name="Text Box 44">
            <a:extLst>
              <a:ext uri="{FF2B5EF4-FFF2-40B4-BE49-F238E27FC236}">
                <a16:creationId xmlns:a16="http://schemas.microsoft.com/office/drawing/2014/main" id="{AD11ACD8-83C6-7B69-2386-BA8C3F5D908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1" name="Text Box 45">
            <a:extLst>
              <a:ext uri="{FF2B5EF4-FFF2-40B4-BE49-F238E27FC236}">
                <a16:creationId xmlns:a16="http://schemas.microsoft.com/office/drawing/2014/main" id="{8A9DD4E7-E5F2-22C6-FC7C-7D79B7EB3062}"/>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2" name="Text Box 46">
            <a:extLst>
              <a:ext uri="{FF2B5EF4-FFF2-40B4-BE49-F238E27FC236}">
                <a16:creationId xmlns:a16="http://schemas.microsoft.com/office/drawing/2014/main" id="{3103376B-972C-214D-43B9-62F87122846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3" name="Text Box 47">
            <a:extLst>
              <a:ext uri="{FF2B5EF4-FFF2-40B4-BE49-F238E27FC236}">
                <a16:creationId xmlns:a16="http://schemas.microsoft.com/office/drawing/2014/main" id="{7EB08A06-A521-F320-EFF0-A9C44F64688A}"/>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4" name="Text Box 48">
            <a:extLst>
              <a:ext uri="{FF2B5EF4-FFF2-40B4-BE49-F238E27FC236}">
                <a16:creationId xmlns:a16="http://schemas.microsoft.com/office/drawing/2014/main" id="{F0B31F2A-715F-8D1C-28B1-4B3BF3598A2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6785" name="Text Box 49">
            <a:extLst>
              <a:ext uri="{FF2B5EF4-FFF2-40B4-BE49-F238E27FC236}">
                <a16:creationId xmlns:a16="http://schemas.microsoft.com/office/drawing/2014/main" id="{520C9E8E-0CA0-648A-F18B-2F46EB526C3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6786" name="Text Box 50">
            <a:extLst>
              <a:ext uri="{FF2B5EF4-FFF2-40B4-BE49-F238E27FC236}">
                <a16:creationId xmlns:a16="http://schemas.microsoft.com/office/drawing/2014/main" id="{3A336F47-854B-E4C1-4C6C-9DCAD41D532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6787" name="Text Box 51">
            <a:extLst>
              <a:ext uri="{FF2B5EF4-FFF2-40B4-BE49-F238E27FC236}">
                <a16:creationId xmlns:a16="http://schemas.microsoft.com/office/drawing/2014/main" id="{622F2ADA-4787-FA42-6902-BFE0FF93BBCC}"/>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6788" name="Text Box 52">
            <a:extLst>
              <a:ext uri="{FF2B5EF4-FFF2-40B4-BE49-F238E27FC236}">
                <a16:creationId xmlns:a16="http://schemas.microsoft.com/office/drawing/2014/main" id="{5041C7F1-50EC-B311-91EA-F0F074502CD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11</a:t>
            </a:r>
          </a:p>
        </p:txBody>
      </p:sp>
      <p:sp>
        <p:nvSpPr>
          <p:cNvPr id="116789" name="Text Box 53">
            <a:extLst>
              <a:ext uri="{FF2B5EF4-FFF2-40B4-BE49-F238E27FC236}">
                <a16:creationId xmlns:a16="http://schemas.microsoft.com/office/drawing/2014/main" id="{3FC8FF49-F4C0-8FB8-2798-A770B11DD23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6790" name="Text Box 54">
            <a:extLst>
              <a:ext uri="{FF2B5EF4-FFF2-40B4-BE49-F238E27FC236}">
                <a16:creationId xmlns:a16="http://schemas.microsoft.com/office/drawing/2014/main" id="{9779A128-CBB7-1284-780F-DD24B83B5D6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6791" name="Text Box 55">
            <a:extLst>
              <a:ext uri="{FF2B5EF4-FFF2-40B4-BE49-F238E27FC236}">
                <a16:creationId xmlns:a16="http://schemas.microsoft.com/office/drawing/2014/main" id="{427E3728-F2A9-9AD9-94A1-8E9E4A1466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6792" name="Text Box 56">
            <a:extLst>
              <a:ext uri="{FF2B5EF4-FFF2-40B4-BE49-F238E27FC236}">
                <a16:creationId xmlns:a16="http://schemas.microsoft.com/office/drawing/2014/main" id="{2E2BA549-883D-7D66-F4EE-F76EAF5C49E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6793" name="Text Box 57">
            <a:extLst>
              <a:ext uri="{FF2B5EF4-FFF2-40B4-BE49-F238E27FC236}">
                <a16:creationId xmlns:a16="http://schemas.microsoft.com/office/drawing/2014/main" id="{5F3805BC-3BDC-8C8B-C150-377FEF5B7194}"/>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1D9E478-8BBF-0742-110B-9D769DF5B688}"/>
              </a:ext>
            </a:extLst>
          </p:cNvPr>
          <p:cNvSpPr>
            <a:spLocks noGrp="1" noChangeArrowheads="1"/>
          </p:cNvSpPr>
          <p:nvPr>
            <p:ph type="title"/>
          </p:nvPr>
        </p:nvSpPr>
        <p:spPr/>
        <p:txBody>
          <a:bodyPr/>
          <a:lstStyle/>
          <a:p>
            <a:r>
              <a:rPr lang="en-US" altLang="en-SE" dirty="0"/>
              <a:t>Bellman-Ford Algorithm Example 1</a:t>
            </a:r>
          </a:p>
        </p:txBody>
      </p:sp>
      <p:grpSp>
        <p:nvGrpSpPr>
          <p:cNvPr id="117763" name="Group 3">
            <a:extLst>
              <a:ext uri="{FF2B5EF4-FFF2-40B4-BE49-F238E27FC236}">
                <a16:creationId xmlns:a16="http://schemas.microsoft.com/office/drawing/2014/main" id="{1237A4F8-0475-6666-1F3B-CAE3795610E7}"/>
              </a:ext>
            </a:extLst>
          </p:cNvPr>
          <p:cNvGrpSpPr>
            <a:grpSpLocks/>
          </p:cNvGrpSpPr>
          <p:nvPr/>
        </p:nvGrpSpPr>
        <p:grpSpPr bwMode="auto">
          <a:xfrm>
            <a:off x="1143000" y="3276600"/>
            <a:ext cx="533400" cy="533400"/>
            <a:chOff x="1824" y="2736"/>
            <a:chExt cx="336" cy="336"/>
          </a:xfrm>
        </p:grpSpPr>
        <p:sp>
          <p:nvSpPr>
            <p:cNvPr id="117764" name="Oval 4">
              <a:extLst>
                <a:ext uri="{FF2B5EF4-FFF2-40B4-BE49-F238E27FC236}">
                  <a16:creationId xmlns:a16="http://schemas.microsoft.com/office/drawing/2014/main" id="{1183E521-3035-7D24-750B-68C21556F7C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5" name="Text Box 5">
              <a:extLst>
                <a:ext uri="{FF2B5EF4-FFF2-40B4-BE49-F238E27FC236}">
                  <a16:creationId xmlns:a16="http://schemas.microsoft.com/office/drawing/2014/main" id="{F5648B41-96B2-EDC1-9B05-CB6EC18E646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7766" name="Group 6">
            <a:extLst>
              <a:ext uri="{FF2B5EF4-FFF2-40B4-BE49-F238E27FC236}">
                <a16:creationId xmlns:a16="http://schemas.microsoft.com/office/drawing/2014/main" id="{739AD22F-82ED-44FF-94D1-514B2F96FB2A}"/>
              </a:ext>
            </a:extLst>
          </p:cNvPr>
          <p:cNvGrpSpPr>
            <a:grpSpLocks/>
          </p:cNvGrpSpPr>
          <p:nvPr/>
        </p:nvGrpSpPr>
        <p:grpSpPr bwMode="auto">
          <a:xfrm>
            <a:off x="2057400" y="1981200"/>
            <a:ext cx="533400" cy="533400"/>
            <a:chOff x="1824" y="2736"/>
            <a:chExt cx="336" cy="336"/>
          </a:xfrm>
        </p:grpSpPr>
        <p:sp>
          <p:nvSpPr>
            <p:cNvPr id="117767" name="Oval 7">
              <a:extLst>
                <a:ext uri="{FF2B5EF4-FFF2-40B4-BE49-F238E27FC236}">
                  <a16:creationId xmlns:a16="http://schemas.microsoft.com/office/drawing/2014/main" id="{15CDA255-932B-F60B-348E-DEEC440E133D}"/>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8" name="Text Box 8">
              <a:extLst>
                <a:ext uri="{FF2B5EF4-FFF2-40B4-BE49-F238E27FC236}">
                  <a16:creationId xmlns:a16="http://schemas.microsoft.com/office/drawing/2014/main" id="{F03CEE13-9CC6-55BB-929E-F751449D47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7769" name="Group 9">
            <a:extLst>
              <a:ext uri="{FF2B5EF4-FFF2-40B4-BE49-F238E27FC236}">
                <a16:creationId xmlns:a16="http://schemas.microsoft.com/office/drawing/2014/main" id="{C5B8E34C-A4B5-BED2-7B47-146D4F357826}"/>
              </a:ext>
            </a:extLst>
          </p:cNvPr>
          <p:cNvGrpSpPr>
            <a:grpSpLocks/>
          </p:cNvGrpSpPr>
          <p:nvPr/>
        </p:nvGrpSpPr>
        <p:grpSpPr bwMode="auto">
          <a:xfrm>
            <a:off x="1143000" y="4495800"/>
            <a:ext cx="533400" cy="533400"/>
            <a:chOff x="1824" y="2736"/>
            <a:chExt cx="336" cy="336"/>
          </a:xfrm>
        </p:grpSpPr>
        <p:sp>
          <p:nvSpPr>
            <p:cNvPr id="117770" name="Oval 10">
              <a:extLst>
                <a:ext uri="{FF2B5EF4-FFF2-40B4-BE49-F238E27FC236}">
                  <a16:creationId xmlns:a16="http://schemas.microsoft.com/office/drawing/2014/main" id="{8BDA1991-FDF0-A5D4-F65A-61FD08AEDA8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1" name="Text Box 11">
              <a:extLst>
                <a:ext uri="{FF2B5EF4-FFF2-40B4-BE49-F238E27FC236}">
                  <a16:creationId xmlns:a16="http://schemas.microsoft.com/office/drawing/2014/main" id="{B56CB066-1777-5DF9-E7CC-2614DDD74C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7772" name="Group 12">
            <a:extLst>
              <a:ext uri="{FF2B5EF4-FFF2-40B4-BE49-F238E27FC236}">
                <a16:creationId xmlns:a16="http://schemas.microsoft.com/office/drawing/2014/main" id="{9AE4CDF6-E0CE-98AE-EB8A-CD7F05BE9E2D}"/>
              </a:ext>
            </a:extLst>
          </p:cNvPr>
          <p:cNvGrpSpPr>
            <a:grpSpLocks/>
          </p:cNvGrpSpPr>
          <p:nvPr/>
        </p:nvGrpSpPr>
        <p:grpSpPr bwMode="auto">
          <a:xfrm>
            <a:off x="2209800" y="5334000"/>
            <a:ext cx="533400" cy="533400"/>
            <a:chOff x="1824" y="2736"/>
            <a:chExt cx="336" cy="336"/>
          </a:xfrm>
        </p:grpSpPr>
        <p:sp>
          <p:nvSpPr>
            <p:cNvPr id="117773" name="Oval 13">
              <a:extLst>
                <a:ext uri="{FF2B5EF4-FFF2-40B4-BE49-F238E27FC236}">
                  <a16:creationId xmlns:a16="http://schemas.microsoft.com/office/drawing/2014/main" id="{664069BA-D121-99A3-07E2-9634775EF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4" name="Text Box 14">
              <a:extLst>
                <a:ext uri="{FF2B5EF4-FFF2-40B4-BE49-F238E27FC236}">
                  <a16:creationId xmlns:a16="http://schemas.microsoft.com/office/drawing/2014/main" id="{E15D6B45-11FC-93E6-484C-CD31CB71DED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7775" name="Group 15">
            <a:extLst>
              <a:ext uri="{FF2B5EF4-FFF2-40B4-BE49-F238E27FC236}">
                <a16:creationId xmlns:a16="http://schemas.microsoft.com/office/drawing/2014/main" id="{41C7023B-DE65-351E-05CB-CE271BA77215}"/>
              </a:ext>
            </a:extLst>
          </p:cNvPr>
          <p:cNvGrpSpPr>
            <a:grpSpLocks/>
          </p:cNvGrpSpPr>
          <p:nvPr/>
        </p:nvGrpSpPr>
        <p:grpSpPr bwMode="auto">
          <a:xfrm>
            <a:off x="3505200" y="1981200"/>
            <a:ext cx="533400" cy="533400"/>
            <a:chOff x="1824" y="2736"/>
            <a:chExt cx="336" cy="336"/>
          </a:xfrm>
        </p:grpSpPr>
        <p:sp>
          <p:nvSpPr>
            <p:cNvPr id="117776" name="Oval 16">
              <a:extLst>
                <a:ext uri="{FF2B5EF4-FFF2-40B4-BE49-F238E27FC236}">
                  <a16:creationId xmlns:a16="http://schemas.microsoft.com/office/drawing/2014/main" id="{88B3D982-DC25-5428-5293-95AD4E854D7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7" name="Text Box 17">
              <a:extLst>
                <a:ext uri="{FF2B5EF4-FFF2-40B4-BE49-F238E27FC236}">
                  <a16:creationId xmlns:a16="http://schemas.microsoft.com/office/drawing/2014/main" id="{C8FE3793-5DDF-C1B4-CCE9-5BFE956ADE2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7778" name="Group 18">
            <a:extLst>
              <a:ext uri="{FF2B5EF4-FFF2-40B4-BE49-F238E27FC236}">
                <a16:creationId xmlns:a16="http://schemas.microsoft.com/office/drawing/2014/main" id="{6A390C26-912F-1ECD-71E7-17295F41011F}"/>
              </a:ext>
            </a:extLst>
          </p:cNvPr>
          <p:cNvGrpSpPr>
            <a:grpSpLocks/>
          </p:cNvGrpSpPr>
          <p:nvPr/>
        </p:nvGrpSpPr>
        <p:grpSpPr bwMode="auto">
          <a:xfrm>
            <a:off x="3733800" y="5334000"/>
            <a:ext cx="533400" cy="533400"/>
            <a:chOff x="1824" y="2736"/>
            <a:chExt cx="336" cy="336"/>
          </a:xfrm>
        </p:grpSpPr>
        <p:sp>
          <p:nvSpPr>
            <p:cNvPr id="117779" name="Oval 19">
              <a:extLst>
                <a:ext uri="{FF2B5EF4-FFF2-40B4-BE49-F238E27FC236}">
                  <a16:creationId xmlns:a16="http://schemas.microsoft.com/office/drawing/2014/main" id="{DEEB3674-6E8F-DDC0-887E-88CF1F982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0" name="Text Box 20">
              <a:extLst>
                <a:ext uri="{FF2B5EF4-FFF2-40B4-BE49-F238E27FC236}">
                  <a16:creationId xmlns:a16="http://schemas.microsoft.com/office/drawing/2014/main" id="{29AF77E0-CB98-0304-8837-79146202CA4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7781" name="Group 21">
            <a:extLst>
              <a:ext uri="{FF2B5EF4-FFF2-40B4-BE49-F238E27FC236}">
                <a16:creationId xmlns:a16="http://schemas.microsoft.com/office/drawing/2014/main" id="{012F7FC2-1B43-C446-38D3-2E9C19854E63}"/>
              </a:ext>
            </a:extLst>
          </p:cNvPr>
          <p:cNvGrpSpPr>
            <a:grpSpLocks/>
          </p:cNvGrpSpPr>
          <p:nvPr/>
        </p:nvGrpSpPr>
        <p:grpSpPr bwMode="auto">
          <a:xfrm>
            <a:off x="4648200" y="3200400"/>
            <a:ext cx="533400" cy="533400"/>
            <a:chOff x="1824" y="2736"/>
            <a:chExt cx="336" cy="336"/>
          </a:xfrm>
        </p:grpSpPr>
        <p:sp>
          <p:nvSpPr>
            <p:cNvPr id="117782" name="Oval 22">
              <a:extLst>
                <a:ext uri="{FF2B5EF4-FFF2-40B4-BE49-F238E27FC236}">
                  <a16:creationId xmlns:a16="http://schemas.microsoft.com/office/drawing/2014/main" id="{69ACA3CB-E6AC-E36A-F7EB-843EA2517CB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3" name="Text Box 23">
              <a:extLst>
                <a:ext uri="{FF2B5EF4-FFF2-40B4-BE49-F238E27FC236}">
                  <a16:creationId xmlns:a16="http://schemas.microsoft.com/office/drawing/2014/main" id="{4B4EC023-91B8-DAED-B3A5-584CC8CF62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7784" name="Group 24">
            <a:extLst>
              <a:ext uri="{FF2B5EF4-FFF2-40B4-BE49-F238E27FC236}">
                <a16:creationId xmlns:a16="http://schemas.microsoft.com/office/drawing/2014/main" id="{D1AECB8A-BA0D-56EA-0E8B-E07FB67F0070}"/>
              </a:ext>
            </a:extLst>
          </p:cNvPr>
          <p:cNvGrpSpPr>
            <a:grpSpLocks/>
          </p:cNvGrpSpPr>
          <p:nvPr/>
        </p:nvGrpSpPr>
        <p:grpSpPr bwMode="auto">
          <a:xfrm>
            <a:off x="4724400" y="4419600"/>
            <a:ext cx="533400" cy="533400"/>
            <a:chOff x="1824" y="2736"/>
            <a:chExt cx="336" cy="336"/>
          </a:xfrm>
        </p:grpSpPr>
        <p:sp>
          <p:nvSpPr>
            <p:cNvPr id="117785" name="Oval 25">
              <a:extLst>
                <a:ext uri="{FF2B5EF4-FFF2-40B4-BE49-F238E27FC236}">
                  <a16:creationId xmlns:a16="http://schemas.microsoft.com/office/drawing/2014/main" id="{0D88E671-10DE-E665-BB9F-5FCE04170E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6" name="Text Box 26">
              <a:extLst>
                <a:ext uri="{FF2B5EF4-FFF2-40B4-BE49-F238E27FC236}">
                  <a16:creationId xmlns:a16="http://schemas.microsoft.com/office/drawing/2014/main" id="{414D225D-B377-11CF-1F5B-D262E7ADCC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7787" name="Line 27">
            <a:extLst>
              <a:ext uri="{FF2B5EF4-FFF2-40B4-BE49-F238E27FC236}">
                <a16:creationId xmlns:a16="http://schemas.microsoft.com/office/drawing/2014/main" id="{47F314D7-544C-0B84-4009-97659D58D0C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8" name="Line 28">
            <a:extLst>
              <a:ext uri="{FF2B5EF4-FFF2-40B4-BE49-F238E27FC236}">
                <a16:creationId xmlns:a16="http://schemas.microsoft.com/office/drawing/2014/main" id="{9CE1116C-7CE0-10C8-25DF-1AD97C2A64B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9" name="Line 29">
            <a:extLst>
              <a:ext uri="{FF2B5EF4-FFF2-40B4-BE49-F238E27FC236}">
                <a16:creationId xmlns:a16="http://schemas.microsoft.com/office/drawing/2014/main" id="{AD65E380-E24E-8A30-AB45-43FDCDA1A896}"/>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0" name="Line 30">
            <a:extLst>
              <a:ext uri="{FF2B5EF4-FFF2-40B4-BE49-F238E27FC236}">
                <a16:creationId xmlns:a16="http://schemas.microsoft.com/office/drawing/2014/main" id="{54725657-AF0E-AEF4-DC02-2E451AFB2E9C}"/>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1" name="Line 31">
            <a:extLst>
              <a:ext uri="{FF2B5EF4-FFF2-40B4-BE49-F238E27FC236}">
                <a16:creationId xmlns:a16="http://schemas.microsoft.com/office/drawing/2014/main" id="{27DA02C4-D882-FE28-9114-A4A3FB32583B}"/>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2" name="Line 32">
            <a:extLst>
              <a:ext uri="{FF2B5EF4-FFF2-40B4-BE49-F238E27FC236}">
                <a16:creationId xmlns:a16="http://schemas.microsoft.com/office/drawing/2014/main" id="{3EEC2313-2F79-D143-595A-1E8FFBAECC7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3" name="Line 33">
            <a:extLst>
              <a:ext uri="{FF2B5EF4-FFF2-40B4-BE49-F238E27FC236}">
                <a16:creationId xmlns:a16="http://schemas.microsoft.com/office/drawing/2014/main" id="{752DCDD3-3CF1-6D9F-F923-9F119C168018}"/>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4" name="Line 34">
            <a:extLst>
              <a:ext uri="{FF2B5EF4-FFF2-40B4-BE49-F238E27FC236}">
                <a16:creationId xmlns:a16="http://schemas.microsoft.com/office/drawing/2014/main" id="{85826BB8-07EE-68A4-7DED-A142100E5503}"/>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5" name="Line 35">
            <a:extLst>
              <a:ext uri="{FF2B5EF4-FFF2-40B4-BE49-F238E27FC236}">
                <a16:creationId xmlns:a16="http://schemas.microsoft.com/office/drawing/2014/main" id="{F31F4088-1270-6943-153E-FC913068EF3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6" name="Line 36">
            <a:extLst>
              <a:ext uri="{FF2B5EF4-FFF2-40B4-BE49-F238E27FC236}">
                <a16:creationId xmlns:a16="http://schemas.microsoft.com/office/drawing/2014/main" id="{3D7CA89B-512D-0496-DB31-BA17B4D9F01D}"/>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7" name="Line 37">
            <a:extLst>
              <a:ext uri="{FF2B5EF4-FFF2-40B4-BE49-F238E27FC236}">
                <a16:creationId xmlns:a16="http://schemas.microsoft.com/office/drawing/2014/main" id="{64029774-51F7-5E87-7E43-D59AD04DBFC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8" name="Text Box 38">
            <a:extLst>
              <a:ext uri="{FF2B5EF4-FFF2-40B4-BE49-F238E27FC236}">
                <a16:creationId xmlns:a16="http://schemas.microsoft.com/office/drawing/2014/main" id="{F5E334E5-28B6-3248-0114-15B3C50A3F9D}"/>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7799" name="Text Box 39">
            <a:extLst>
              <a:ext uri="{FF2B5EF4-FFF2-40B4-BE49-F238E27FC236}">
                <a16:creationId xmlns:a16="http://schemas.microsoft.com/office/drawing/2014/main" id="{A511DE97-AAC2-1705-3ADF-7DC8B2DE347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7800" name="Text Box 40">
            <a:extLst>
              <a:ext uri="{FF2B5EF4-FFF2-40B4-BE49-F238E27FC236}">
                <a16:creationId xmlns:a16="http://schemas.microsoft.com/office/drawing/2014/main" id="{2C01A84B-6262-F7D8-0F99-10E47FAA2277}"/>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1" name="Text Box 41">
            <a:extLst>
              <a:ext uri="{FF2B5EF4-FFF2-40B4-BE49-F238E27FC236}">
                <a16:creationId xmlns:a16="http://schemas.microsoft.com/office/drawing/2014/main" id="{7C8F14E4-7661-324D-EB4B-35BE0C372510}"/>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2" name="Text Box 42">
            <a:extLst>
              <a:ext uri="{FF2B5EF4-FFF2-40B4-BE49-F238E27FC236}">
                <a16:creationId xmlns:a16="http://schemas.microsoft.com/office/drawing/2014/main" id="{62DBAA97-0A70-29CB-B6C7-1A8FF009EB1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3" name="Text Box 43">
            <a:extLst>
              <a:ext uri="{FF2B5EF4-FFF2-40B4-BE49-F238E27FC236}">
                <a16:creationId xmlns:a16="http://schemas.microsoft.com/office/drawing/2014/main" id="{606B1226-BA32-64D6-07A3-D2AF4394E0CA}"/>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7804" name="Text Box 44">
            <a:extLst>
              <a:ext uri="{FF2B5EF4-FFF2-40B4-BE49-F238E27FC236}">
                <a16:creationId xmlns:a16="http://schemas.microsoft.com/office/drawing/2014/main" id="{26457803-CEA1-649A-67F9-5E5A2CDA1C7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5" name="Text Box 45">
            <a:extLst>
              <a:ext uri="{FF2B5EF4-FFF2-40B4-BE49-F238E27FC236}">
                <a16:creationId xmlns:a16="http://schemas.microsoft.com/office/drawing/2014/main" id="{64FE08BD-918B-B579-2E8A-DE5B90A7332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6" name="Text Box 46">
            <a:extLst>
              <a:ext uri="{FF2B5EF4-FFF2-40B4-BE49-F238E27FC236}">
                <a16:creationId xmlns:a16="http://schemas.microsoft.com/office/drawing/2014/main" id="{89B4FBBD-FF2E-B949-08FA-BF60AE117C53}"/>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7" name="Text Box 47">
            <a:extLst>
              <a:ext uri="{FF2B5EF4-FFF2-40B4-BE49-F238E27FC236}">
                <a16:creationId xmlns:a16="http://schemas.microsoft.com/office/drawing/2014/main" id="{37CBF829-54C8-B2D2-5309-3B698F8896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8" name="Text Box 48">
            <a:extLst>
              <a:ext uri="{FF2B5EF4-FFF2-40B4-BE49-F238E27FC236}">
                <a16:creationId xmlns:a16="http://schemas.microsoft.com/office/drawing/2014/main" id="{46BF0088-54BF-3BCC-5B88-9F25829B6D0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7809" name="Text Box 49">
            <a:extLst>
              <a:ext uri="{FF2B5EF4-FFF2-40B4-BE49-F238E27FC236}">
                <a16:creationId xmlns:a16="http://schemas.microsoft.com/office/drawing/2014/main" id="{1C1BB93F-379A-E952-894C-807F9A303A01}"/>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7810" name="Text Box 50">
            <a:extLst>
              <a:ext uri="{FF2B5EF4-FFF2-40B4-BE49-F238E27FC236}">
                <a16:creationId xmlns:a16="http://schemas.microsoft.com/office/drawing/2014/main" id="{B7299C61-1AB7-7108-7F98-95ADA259B06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7811" name="Text Box 51">
            <a:extLst>
              <a:ext uri="{FF2B5EF4-FFF2-40B4-BE49-F238E27FC236}">
                <a16:creationId xmlns:a16="http://schemas.microsoft.com/office/drawing/2014/main" id="{EAA183C1-31A3-CD23-491C-378F54DE1C8B}"/>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7812" name="Text Box 52">
            <a:extLst>
              <a:ext uri="{FF2B5EF4-FFF2-40B4-BE49-F238E27FC236}">
                <a16:creationId xmlns:a16="http://schemas.microsoft.com/office/drawing/2014/main" id="{90D0D07B-CFDC-2825-ABE0-3C64E9ED7D30}"/>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7813" name="Text Box 53">
            <a:extLst>
              <a:ext uri="{FF2B5EF4-FFF2-40B4-BE49-F238E27FC236}">
                <a16:creationId xmlns:a16="http://schemas.microsoft.com/office/drawing/2014/main" id="{9FF0E3F7-172B-3819-C486-5740BDDC423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14</a:t>
            </a:r>
          </a:p>
        </p:txBody>
      </p:sp>
      <p:sp>
        <p:nvSpPr>
          <p:cNvPr id="117814" name="Text Box 54">
            <a:extLst>
              <a:ext uri="{FF2B5EF4-FFF2-40B4-BE49-F238E27FC236}">
                <a16:creationId xmlns:a16="http://schemas.microsoft.com/office/drawing/2014/main" id="{24336AFD-E4CD-806E-A0FD-422127FAECC6}"/>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7815" name="Text Box 55">
            <a:extLst>
              <a:ext uri="{FF2B5EF4-FFF2-40B4-BE49-F238E27FC236}">
                <a16:creationId xmlns:a16="http://schemas.microsoft.com/office/drawing/2014/main" id="{BD210D2A-D43E-52D1-FF67-DE077B77822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7816" name="Text Box 56">
            <a:extLst>
              <a:ext uri="{FF2B5EF4-FFF2-40B4-BE49-F238E27FC236}">
                <a16:creationId xmlns:a16="http://schemas.microsoft.com/office/drawing/2014/main" id="{CBFB3D46-1423-A42B-ABF6-E1B00870DDAC}"/>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7817" name="Text Box 57">
            <a:extLst>
              <a:ext uri="{FF2B5EF4-FFF2-40B4-BE49-F238E27FC236}">
                <a16:creationId xmlns:a16="http://schemas.microsoft.com/office/drawing/2014/main" id="{F18A90C3-A559-02A7-E34E-6946007CAA45}"/>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5</a:t>
            </a:r>
          </a:p>
        </p:txBody>
      </p:sp>
      <p:sp>
        <p:nvSpPr>
          <p:cNvPr id="117818" name="Text Box 58">
            <a:extLst>
              <a:ext uri="{FF2B5EF4-FFF2-40B4-BE49-F238E27FC236}">
                <a16:creationId xmlns:a16="http://schemas.microsoft.com/office/drawing/2014/main" id="{09EB94A1-7CC2-728A-BEE7-D113557F67C1}"/>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B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F3C8A4D-348C-60DF-C364-272516371823}"/>
              </a:ext>
            </a:extLst>
          </p:cNvPr>
          <p:cNvSpPr>
            <a:spLocks noGrp="1" noChangeArrowheads="1"/>
          </p:cNvSpPr>
          <p:nvPr>
            <p:ph type="title"/>
          </p:nvPr>
        </p:nvSpPr>
        <p:spPr/>
        <p:txBody>
          <a:bodyPr/>
          <a:lstStyle/>
          <a:p>
            <a:r>
              <a:rPr lang="en-US" altLang="en-SE" dirty="0"/>
              <a:t>Bellman-Ford Algorithm Example 1</a:t>
            </a:r>
          </a:p>
        </p:txBody>
      </p:sp>
      <p:grpSp>
        <p:nvGrpSpPr>
          <p:cNvPr id="118787" name="Group 3">
            <a:extLst>
              <a:ext uri="{FF2B5EF4-FFF2-40B4-BE49-F238E27FC236}">
                <a16:creationId xmlns:a16="http://schemas.microsoft.com/office/drawing/2014/main" id="{0AFF5FFE-E8A3-CA72-BBC4-E845D38AC742}"/>
              </a:ext>
            </a:extLst>
          </p:cNvPr>
          <p:cNvGrpSpPr>
            <a:grpSpLocks/>
          </p:cNvGrpSpPr>
          <p:nvPr/>
        </p:nvGrpSpPr>
        <p:grpSpPr bwMode="auto">
          <a:xfrm>
            <a:off x="1143000" y="3276600"/>
            <a:ext cx="533400" cy="533400"/>
            <a:chOff x="1824" y="2736"/>
            <a:chExt cx="336" cy="336"/>
          </a:xfrm>
        </p:grpSpPr>
        <p:sp>
          <p:nvSpPr>
            <p:cNvPr id="118788" name="Oval 4">
              <a:extLst>
                <a:ext uri="{FF2B5EF4-FFF2-40B4-BE49-F238E27FC236}">
                  <a16:creationId xmlns:a16="http://schemas.microsoft.com/office/drawing/2014/main" id="{A23280B2-92FA-F019-4C50-982952DE89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89" name="Text Box 5">
              <a:extLst>
                <a:ext uri="{FF2B5EF4-FFF2-40B4-BE49-F238E27FC236}">
                  <a16:creationId xmlns:a16="http://schemas.microsoft.com/office/drawing/2014/main" id="{77F237F3-41CE-83CE-71EE-9A582C4B6BB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8790" name="Group 6">
            <a:extLst>
              <a:ext uri="{FF2B5EF4-FFF2-40B4-BE49-F238E27FC236}">
                <a16:creationId xmlns:a16="http://schemas.microsoft.com/office/drawing/2014/main" id="{C3E8A9F9-D02D-6578-F380-22DEF0D896FC}"/>
              </a:ext>
            </a:extLst>
          </p:cNvPr>
          <p:cNvGrpSpPr>
            <a:grpSpLocks/>
          </p:cNvGrpSpPr>
          <p:nvPr/>
        </p:nvGrpSpPr>
        <p:grpSpPr bwMode="auto">
          <a:xfrm>
            <a:off x="2057400" y="1981200"/>
            <a:ext cx="533400" cy="533400"/>
            <a:chOff x="1824" y="2736"/>
            <a:chExt cx="336" cy="336"/>
          </a:xfrm>
        </p:grpSpPr>
        <p:sp>
          <p:nvSpPr>
            <p:cNvPr id="118791" name="Oval 7">
              <a:extLst>
                <a:ext uri="{FF2B5EF4-FFF2-40B4-BE49-F238E27FC236}">
                  <a16:creationId xmlns:a16="http://schemas.microsoft.com/office/drawing/2014/main" id="{571D7F4C-A2EF-3BD6-E427-11ED040B4815}"/>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2" name="Text Box 8">
              <a:extLst>
                <a:ext uri="{FF2B5EF4-FFF2-40B4-BE49-F238E27FC236}">
                  <a16:creationId xmlns:a16="http://schemas.microsoft.com/office/drawing/2014/main" id="{C4EDEB03-5867-A5C7-F580-C2109984D86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8793" name="Group 9">
            <a:extLst>
              <a:ext uri="{FF2B5EF4-FFF2-40B4-BE49-F238E27FC236}">
                <a16:creationId xmlns:a16="http://schemas.microsoft.com/office/drawing/2014/main" id="{4E679F47-09CE-7843-8814-23D56C4E3C43}"/>
              </a:ext>
            </a:extLst>
          </p:cNvPr>
          <p:cNvGrpSpPr>
            <a:grpSpLocks/>
          </p:cNvGrpSpPr>
          <p:nvPr/>
        </p:nvGrpSpPr>
        <p:grpSpPr bwMode="auto">
          <a:xfrm>
            <a:off x="1143000" y="4495800"/>
            <a:ext cx="533400" cy="533400"/>
            <a:chOff x="1824" y="2736"/>
            <a:chExt cx="336" cy="336"/>
          </a:xfrm>
        </p:grpSpPr>
        <p:sp>
          <p:nvSpPr>
            <p:cNvPr id="118794" name="Oval 10">
              <a:extLst>
                <a:ext uri="{FF2B5EF4-FFF2-40B4-BE49-F238E27FC236}">
                  <a16:creationId xmlns:a16="http://schemas.microsoft.com/office/drawing/2014/main" id="{637502C2-C14E-002C-7EB5-B88E0ED4B0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5" name="Text Box 11">
              <a:extLst>
                <a:ext uri="{FF2B5EF4-FFF2-40B4-BE49-F238E27FC236}">
                  <a16:creationId xmlns:a16="http://schemas.microsoft.com/office/drawing/2014/main" id="{92DFA486-31A0-3D54-F47E-C4800D3855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8796" name="Group 12">
            <a:extLst>
              <a:ext uri="{FF2B5EF4-FFF2-40B4-BE49-F238E27FC236}">
                <a16:creationId xmlns:a16="http://schemas.microsoft.com/office/drawing/2014/main" id="{1B9C1586-7D89-2BBF-B0FF-F678851E2D57}"/>
              </a:ext>
            </a:extLst>
          </p:cNvPr>
          <p:cNvGrpSpPr>
            <a:grpSpLocks/>
          </p:cNvGrpSpPr>
          <p:nvPr/>
        </p:nvGrpSpPr>
        <p:grpSpPr bwMode="auto">
          <a:xfrm>
            <a:off x="2209800" y="5334000"/>
            <a:ext cx="533400" cy="533400"/>
            <a:chOff x="1824" y="2736"/>
            <a:chExt cx="336" cy="336"/>
          </a:xfrm>
        </p:grpSpPr>
        <p:sp>
          <p:nvSpPr>
            <p:cNvPr id="118797" name="Oval 13">
              <a:extLst>
                <a:ext uri="{FF2B5EF4-FFF2-40B4-BE49-F238E27FC236}">
                  <a16:creationId xmlns:a16="http://schemas.microsoft.com/office/drawing/2014/main" id="{412F46C5-2FD8-82BD-683B-6A8427F7D85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8" name="Text Box 14">
              <a:extLst>
                <a:ext uri="{FF2B5EF4-FFF2-40B4-BE49-F238E27FC236}">
                  <a16:creationId xmlns:a16="http://schemas.microsoft.com/office/drawing/2014/main" id="{F5356852-2D50-C196-44CC-1588402E31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8799" name="Group 15">
            <a:extLst>
              <a:ext uri="{FF2B5EF4-FFF2-40B4-BE49-F238E27FC236}">
                <a16:creationId xmlns:a16="http://schemas.microsoft.com/office/drawing/2014/main" id="{C1C40073-0B30-72CA-9112-0AED893D54AA}"/>
              </a:ext>
            </a:extLst>
          </p:cNvPr>
          <p:cNvGrpSpPr>
            <a:grpSpLocks/>
          </p:cNvGrpSpPr>
          <p:nvPr/>
        </p:nvGrpSpPr>
        <p:grpSpPr bwMode="auto">
          <a:xfrm>
            <a:off x="3505200" y="1981200"/>
            <a:ext cx="533400" cy="533400"/>
            <a:chOff x="1824" y="2736"/>
            <a:chExt cx="336" cy="336"/>
          </a:xfrm>
        </p:grpSpPr>
        <p:sp>
          <p:nvSpPr>
            <p:cNvPr id="118800" name="Oval 16">
              <a:extLst>
                <a:ext uri="{FF2B5EF4-FFF2-40B4-BE49-F238E27FC236}">
                  <a16:creationId xmlns:a16="http://schemas.microsoft.com/office/drawing/2014/main" id="{8B0D7612-AFC4-5F04-EFE3-A05183307E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1" name="Text Box 17">
              <a:extLst>
                <a:ext uri="{FF2B5EF4-FFF2-40B4-BE49-F238E27FC236}">
                  <a16:creationId xmlns:a16="http://schemas.microsoft.com/office/drawing/2014/main" id="{98365DF3-ABDF-A916-C61D-E6588DB7CD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8802" name="Group 18">
            <a:extLst>
              <a:ext uri="{FF2B5EF4-FFF2-40B4-BE49-F238E27FC236}">
                <a16:creationId xmlns:a16="http://schemas.microsoft.com/office/drawing/2014/main" id="{9F632138-789E-B7D8-EA8B-A30C58481208}"/>
              </a:ext>
            </a:extLst>
          </p:cNvPr>
          <p:cNvGrpSpPr>
            <a:grpSpLocks/>
          </p:cNvGrpSpPr>
          <p:nvPr/>
        </p:nvGrpSpPr>
        <p:grpSpPr bwMode="auto">
          <a:xfrm>
            <a:off x="3733800" y="5334000"/>
            <a:ext cx="533400" cy="533400"/>
            <a:chOff x="1824" y="2736"/>
            <a:chExt cx="336" cy="336"/>
          </a:xfrm>
        </p:grpSpPr>
        <p:sp>
          <p:nvSpPr>
            <p:cNvPr id="118803" name="Oval 19">
              <a:extLst>
                <a:ext uri="{FF2B5EF4-FFF2-40B4-BE49-F238E27FC236}">
                  <a16:creationId xmlns:a16="http://schemas.microsoft.com/office/drawing/2014/main" id="{8FCAA39D-10E1-20C5-35FB-BB1D166D505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4" name="Text Box 20">
              <a:extLst>
                <a:ext uri="{FF2B5EF4-FFF2-40B4-BE49-F238E27FC236}">
                  <a16:creationId xmlns:a16="http://schemas.microsoft.com/office/drawing/2014/main" id="{15AD2EE2-5A43-EEC9-F054-2C1C66DEB7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8805" name="Group 21">
            <a:extLst>
              <a:ext uri="{FF2B5EF4-FFF2-40B4-BE49-F238E27FC236}">
                <a16:creationId xmlns:a16="http://schemas.microsoft.com/office/drawing/2014/main" id="{CC5461E9-2C52-E854-D8FF-B8C0AC48E68E}"/>
              </a:ext>
            </a:extLst>
          </p:cNvPr>
          <p:cNvGrpSpPr>
            <a:grpSpLocks/>
          </p:cNvGrpSpPr>
          <p:nvPr/>
        </p:nvGrpSpPr>
        <p:grpSpPr bwMode="auto">
          <a:xfrm>
            <a:off x="4648200" y="3200400"/>
            <a:ext cx="533400" cy="533400"/>
            <a:chOff x="1824" y="2736"/>
            <a:chExt cx="336" cy="336"/>
          </a:xfrm>
        </p:grpSpPr>
        <p:sp>
          <p:nvSpPr>
            <p:cNvPr id="118806" name="Oval 22">
              <a:extLst>
                <a:ext uri="{FF2B5EF4-FFF2-40B4-BE49-F238E27FC236}">
                  <a16:creationId xmlns:a16="http://schemas.microsoft.com/office/drawing/2014/main" id="{6C7146C1-9BE1-BED3-1101-A12871EE9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7" name="Text Box 23">
              <a:extLst>
                <a:ext uri="{FF2B5EF4-FFF2-40B4-BE49-F238E27FC236}">
                  <a16:creationId xmlns:a16="http://schemas.microsoft.com/office/drawing/2014/main" id="{5F85D685-3AAF-1DA1-1595-4A8411B6C6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8808" name="Group 24">
            <a:extLst>
              <a:ext uri="{FF2B5EF4-FFF2-40B4-BE49-F238E27FC236}">
                <a16:creationId xmlns:a16="http://schemas.microsoft.com/office/drawing/2014/main" id="{DFAFAADD-C4AD-E586-3BAF-78D6C95FAF16}"/>
              </a:ext>
            </a:extLst>
          </p:cNvPr>
          <p:cNvGrpSpPr>
            <a:grpSpLocks/>
          </p:cNvGrpSpPr>
          <p:nvPr/>
        </p:nvGrpSpPr>
        <p:grpSpPr bwMode="auto">
          <a:xfrm>
            <a:off x="4724400" y="4419600"/>
            <a:ext cx="533400" cy="533400"/>
            <a:chOff x="1824" y="2736"/>
            <a:chExt cx="336" cy="336"/>
          </a:xfrm>
        </p:grpSpPr>
        <p:sp>
          <p:nvSpPr>
            <p:cNvPr id="118809" name="Oval 25">
              <a:extLst>
                <a:ext uri="{FF2B5EF4-FFF2-40B4-BE49-F238E27FC236}">
                  <a16:creationId xmlns:a16="http://schemas.microsoft.com/office/drawing/2014/main" id="{2544274C-9C5D-C874-36D8-83E21279D0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10" name="Text Box 26">
              <a:extLst>
                <a:ext uri="{FF2B5EF4-FFF2-40B4-BE49-F238E27FC236}">
                  <a16:creationId xmlns:a16="http://schemas.microsoft.com/office/drawing/2014/main" id="{8131D6BB-B740-2972-653B-2E3FAF36CD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8811" name="Line 27">
            <a:extLst>
              <a:ext uri="{FF2B5EF4-FFF2-40B4-BE49-F238E27FC236}">
                <a16:creationId xmlns:a16="http://schemas.microsoft.com/office/drawing/2014/main" id="{A2BFC105-2483-A205-7A0D-90693E79E3D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2" name="Line 28">
            <a:extLst>
              <a:ext uri="{FF2B5EF4-FFF2-40B4-BE49-F238E27FC236}">
                <a16:creationId xmlns:a16="http://schemas.microsoft.com/office/drawing/2014/main" id="{8EB78786-51F2-B2DF-3CAF-C7EA219E7F43}"/>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3" name="Line 29">
            <a:extLst>
              <a:ext uri="{FF2B5EF4-FFF2-40B4-BE49-F238E27FC236}">
                <a16:creationId xmlns:a16="http://schemas.microsoft.com/office/drawing/2014/main" id="{D7E1C655-B269-6C91-4B0A-AFDB135C9B1E}"/>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4" name="Line 30">
            <a:extLst>
              <a:ext uri="{FF2B5EF4-FFF2-40B4-BE49-F238E27FC236}">
                <a16:creationId xmlns:a16="http://schemas.microsoft.com/office/drawing/2014/main" id="{B40152ED-11F1-E23D-FC6C-C896D36E334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5" name="Line 31">
            <a:extLst>
              <a:ext uri="{FF2B5EF4-FFF2-40B4-BE49-F238E27FC236}">
                <a16:creationId xmlns:a16="http://schemas.microsoft.com/office/drawing/2014/main" id="{B1543BB2-3A40-D669-3A57-B90485A5E97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6" name="Line 32">
            <a:extLst>
              <a:ext uri="{FF2B5EF4-FFF2-40B4-BE49-F238E27FC236}">
                <a16:creationId xmlns:a16="http://schemas.microsoft.com/office/drawing/2014/main" id="{736BA833-5CAF-58AF-BC8A-D10EDB1C6FB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7" name="Line 33">
            <a:extLst>
              <a:ext uri="{FF2B5EF4-FFF2-40B4-BE49-F238E27FC236}">
                <a16:creationId xmlns:a16="http://schemas.microsoft.com/office/drawing/2014/main" id="{187147FB-8D41-0946-E01D-8BD04F15CC7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8" name="Line 34">
            <a:extLst>
              <a:ext uri="{FF2B5EF4-FFF2-40B4-BE49-F238E27FC236}">
                <a16:creationId xmlns:a16="http://schemas.microsoft.com/office/drawing/2014/main" id="{D87CDB07-CEB3-354E-D491-C7E027B843F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9" name="Line 35">
            <a:extLst>
              <a:ext uri="{FF2B5EF4-FFF2-40B4-BE49-F238E27FC236}">
                <a16:creationId xmlns:a16="http://schemas.microsoft.com/office/drawing/2014/main" id="{F84F723B-DA26-09C2-6E2A-EE319AF7F17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0" name="Line 36">
            <a:extLst>
              <a:ext uri="{FF2B5EF4-FFF2-40B4-BE49-F238E27FC236}">
                <a16:creationId xmlns:a16="http://schemas.microsoft.com/office/drawing/2014/main" id="{4CF7A1C8-85E3-B002-6035-205E588B71CB}"/>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1" name="Line 37">
            <a:extLst>
              <a:ext uri="{FF2B5EF4-FFF2-40B4-BE49-F238E27FC236}">
                <a16:creationId xmlns:a16="http://schemas.microsoft.com/office/drawing/2014/main" id="{E15AFA29-CB4B-8DE4-BC71-170C5607D364}"/>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2" name="Text Box 38">
            <a:extLst>
              <a:ext uri="{FF2B5EF4-FFF2-40B4-BE49-F238E27FC236}">
                <a16:creationId xmlns:a16="http://schemas.microsoft.com/office/drawing/2014/main" id="{421EB34D-A539-19A0-0FC1-82B3751CC7D6}"/>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8823" name="Text Box 39">
            <a:extLst>
              <a:ext uri="{FF2B5EF4-FFF2-40B4-BE49-F238E27FC236}">
                <a16:creationId xmlns:a16="http://schemas.microsoft.com/office/drawing/2014/main" id="{38846EBC-5F82-BDC0-617D-DC17A7CAB79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8824" name="Text Box 40">
            <a:extLst>
              <a:ext uri="{FF2B5EF4-FFF2-40B4-BE49-F238E27FC236}">
                <a16:creationId xmlns:a16="http://schemas.microsoft.com/office/drawing/2014/main" id="{A2A09CAD-9E0B-67E9-C714-6F454F22D6A2}"/>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5" name="Text Box 41">
            <a:extLst>
              <a:ext uri="{FF2B5EF4-FFF2-40B4-BE49-F238E27FC236}">
                <a16:creationId xmlns:a16="http://schemas.microsoft.com/office/drawing/2014/main" id="{DF9AD386-97C6-02EF-EA6B-B3E2A4515A83}"/>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6" name="Text Box 42">
            <a:extLst>
              <a:ext uri="{FF2B5EF4-FFF2-40B4-BE49-F238E27FC236}">
                <a16:creationId xmlns:a16="http://schemas.microsoft.com/office/drawing/2014/main" id="{9D75C247-CD06-99CB-9B78-2D135C407D4C}"/>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7" name="Text Box 43">
            <a:extLst>
              <a:ext uri="{FF2B5EF4-FFF2-40B4-BE49-F238E27FC236}">
                <a16:creationId xmlns:a16="http://schemas.microsoft.com/office/drawing/2014/main" id="{1B56993E-2203-9914-D29B-78DACF11D5E0}"/>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8828" name="Text Box 44">
            <a:extLst>
              <a:ext uri="{FF2B5EF4-FFF2-40B4-BE49-F238E27FC236}">
                <a16:creationId xmlns:a16="http://schemas.microsoft.com/office/drawing/2014/main" id="{53C926CD-F8B1-D319-84DF-2E58C4C4F41D}"/>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9" name="Text Box 45">
            <a:extLst>
              <a:ext uri="{FF2B5EF4-FFF2-40B4-BE49-F238E27FC236}">
                <a16:creationId xmlns:a16="http://schemas.microsoft.com/office/drawing/2014/main" id="{570E39A7-C5D2-01D6-69A0-A3C7C6220C16}"/>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30" name="Text Box 46">
            <a:extLst>
              <a:ext uri="{FF2B5EF4-FFF2-40B4-BE49-F238E27FC236}">
                <a16:creationId xmlns:a16="http://schemas.microsoft.com/office/drawing/2014/main" id="{35D586EF-F4F4-9445-DD4D-4E32DEE1A9C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1" name="Text Box 47">
            <a:extLst>
              <a:ext uri="{FF2B5EF4-FFF2-40B4-BE49-F238E27FC236}">
                <a16:creationId xmlns:a16="http://schemas.microsoft.com/office/drawing/2014/main" id="{B5983301-5E32-61F1-5F14-D69498B1B7EB}"/>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2" name="Text Box 48">
            <a:extLst>
              <a:ext uri="{FF2B5EF4-FFF2-40B4-BE49-F238E27FC236}">
                <a16:creationId xmlns:a16="http://schemas.microsoft.com/office/drawing/2014/main" id="{3EB6CFF4-C212-989A-2CF3-032B733B363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8833" name="Text Box 49">
            <a:extLst>
              <a:ext uri="{FF2B5EF4-FFF2-40B4-BE49-F238E27FC236}">
                <a16:creationId xmlns:a16="http://schemas.microsoft.com/office/drawing/2014/main" id="{E625E369-40AA-B1D8-06D0-20DE2B217C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8834" name="Text Box 50">
            <a:extLst>
              <a:ext uri="{FF2B5EF4-FFF2-40B4-BE49-F238E27FC236}">
                <a16:creationId xmlns:a16="http://schemas.microsoft.com/office/drawing/2014/main" id="{2181510C-CB68-D2B2-4104-24345EB13594}"/>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5" name="Text Box 51">
            <a:extLst>
              <a:ext uri="{FF2B5EF4-FFF2-40B4-BE49-F238E27FC236}">
                <a16:creationId xmlns:a16="http://schemas.microsoft.com/office/drawing/2014/main" id="{A1F85985-6F51-0E7E-DDFD-C3AAD3A0955A}"/>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6" name="Text Box 52">
            <a:extLst>
              <a:ext uri="{FF2B5EF4-FFF2-40B4-BE49-F238E27FC236}">
                <a16:creationId xmlns:a16="http://schemas.microsoft.com/office/drawing/2014/main" id="{EDA4807B-5105-0864-0704-02E4032613C6}"/>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8837" name="Text Box 53">
            <a:extLst>
              <a:ext uri="{FF2B5EF4-FFF2-40B4-BE49-F238E27FC236}">
                <a16:creationId xmlns:a16="http://schemas.microsoft.com/office/drawing/2014/main" id="{47F0476D-14CC-A4C0-C1FD-0C7D70EEC710}"/>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8838" name="Text Box 54">
            <a:extLst>
              <a:ext uri="{FF2B5EF4-FFF2-40B4-BE49-F238E27FC236}">
                <a16:creationId xmlns:a16="http://schemas.microsoft.com/office/drawing/2014/main" id="{3AE55A23-19F7-89C0-7A0E-A43F36D6A5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8839" name="Text Box 55">
            <a:extLst>
              <a:ext uri="{FF2B5EF4-FFF2-40B4-BE49-F238E27FC236}">
                <a16:creationId xmlns:a16="http://schemas.microsoft.com/office/drawing/2014/main" id="{312A2749-26B7-20F4-0294-84C041E57895}"/>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8840" name="Text Box 56">
            <a:extLst>
              <a:ext uri="{FF2B5EF4-FFF2-40B4-BE49-F238E27FC236}">
                <a16:creationId xmlns:a16="http://schemas.microsoft.com/office/drawing/2014/main" id="{73EA9621-B33D-4827-90E4-411C961A580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8841" name="Text Box 57">
            <a:extLst>
              <a:ext uri="{FF2B5EF4-FFF2-40B4-BE49-F238E27FC236}">
                <a16:creationId xmlns:a16="http://schemas.microsoft.com/office/drawing/2014/main" id="{DD0783CD-4301-38D1-258E-AD356F435746}"/>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6</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85D3D4B-089A-2E9F-DFDB-173C4F4C2861}"/>
              </a:ext>
            </a:extLst>
          </p:cNvPr>
          <p:cNvSpPr>
            <a:spLocks noGrp="1" noChangeArrowheads="1"/>
          </p:cNvSpPr>
          <p:nvPr>
            <p:ph type="title"/>
          </p:nvPr>
        </p:nvSpPr>
        <p:spPr/>
        <p:txBody>
          <a:bodyPr/>
          <a:lstStyle/>
          <a:p>
            <a:r>
              <a:rPr lang="en-US" altLang="en-SE" dirty="0"/>
              <a:t>Bellman-Ford Algorithm Example 1</a:t>
            </a:r>
          </a:p>
        </p:txBody>
      </p:sp>
      <p:grpSp>
        <p:nvGrpSpPr>
          <p:cNvPr id="119811" name="Group 3">
            <a:extLst>
              <a:ext uri="{FF2B5EF4-FFF2-40B4-BE49-F238E27FC236}">
                <a16:creationId xmlns:a16="http://schemas.microsoft.com/office/drawing/2014/main" id="{7B8990CA-D140-9457-4D61-C4B5D2E5835D}"/>
              </a:ext>
            </a:extLst>
          </p:cNvPr>
          <p:cNvGrpSpPr>
            <a:grpSpLocks/>
          </p:cNvGrpSpPr>
          <p:nvPr/>
        </p:nvGrpSpPr>
        <p:grpSpPr bwMode="auto">
          <a:xfrm>
            <a:off x="1143000" y="3276600"/>
            <a:ext cx="533400" cy="533400"/>
            <a:chOff x="1824" y="2736"/>
            <a:chExt cx="336" cy="336"/>
          </a:xfrm>
        </p:grpSpPr>
        <p:sp>
          <p:nvSpPr>
            <p:cNvPr id="119812" name="Oval 4">
              <a:extLst>
                <a:ext uri="{FF2B5EF4-FFF2-40B4-BE49-F238E27FC236}">
                  <a16:creationId xmlns:a16="http://schemas.microsoft.com/office/drawing/2014/main" id="{F3EEDFDF-4C60-B981-FBA3-644576FCFF9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3" name="Text Box 5">
              <a:extLst>
                <a:ext uri="{FF2B5EF4-FFF2-40B4-BE49-F238E27FC236}">
                  <a16:creationId xmlns:a16="http://schemas.microsoft.com/office/drawing/2014/main" id="{68C7BF46-0DC6-506C-39E2-6D012DB92C4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9814" name="Group 6">
            <a:extLst>
              <a:ext uri="{FF2B5EF4-FFF2-40B4-BE49-F238E27FC236}">
                <a16:creationId xmlns:a16="http://schemas.microsoft.com/office/drawing/2014/main" id="{73580B65-BF32-4ACD-FD5A-14CF8C124D65}"/>
              </a:ext>
            </a:extLst>
          </p:cNvPr>
          <p:cNvGrpSpPr>
            <a:grpSpLocks/>
          </p:cNvGrpSpPr>
          <p:nvPr/>
        </p:nvGrpSpPr>
        <p:grpSpPr bwMode="auto">
          <a:xfrm>
            <a:off x="2057400" y="1981200"/>
            <a:ext cx="533400" cy="533400"/>
            <a:chOff x="1824" y="2736"/>
            <a:chExt cx="336" cy="336"/>
          </a:xfrm>
        </p:grpSpPr>
        <p:sp>
          <p:nvSpPr>
            <p:cNvPr id="119815" name="Oval 7">
              <a:extLst>
                <a:ext uri="{FF2B5EF4-FFF2-40B4-BE49-F238E27FC236}">
                  <a16:creationId xmlns:a16="http://schemas.microsoft.com/office/drawing/2014/main" id="{527F3974-B544-8FC1-D1BC-AED38942BB3B}"/>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6" name="Text Box 8">
              <a:extLst>
                <a:ext uri="{FF2B5EF4-FFF2-40B4-BE49-F238E27FC236}">
                  <a16:creationId xmlns:a16="http://schemas.microsoft.com/office/drawing/2014/main" id="{13107429-4EA6-40B8-D9B4-3373BDF531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9817" name="Group 9">
            <a:extLst>
              <a:ext uri="{FF2B5EF4-FFF2-40B4-BE49-F238E27FC236}">
                <a16:creationId xmlns:a16="http://schemas.microsoft.com/office/drawing/2014/main" id="{5EAC583D-B93E-A773-7EB1-2F74393FF30E}"/>
              </a:ext>
            </a:extLst>
          </p:cNvPr>
          <p:cNvGrpSpPr>
            <a:grpSpLocks/>
          </p:cNvGrpSpPr>
          <p:nvPr/>
        </p:nvGrpSpPr>
        <p:grpSpPr bwMode="auto">
          <a:xfrm>
            <a:off x="1143000" y="4495800"/>
            <a:ext cx="533400" cy="533400"/>
            <a:chOff x="1824" y="2736"/>
            <a:chExt cx="336" cy="336"/>
          </a:xfrm>
        </p:grpSpPr>
        <p:sp>
          <p:nvSpPr>
            <p:cNvPr id="119818" name="Oval 10">
              <a:extLst>
                <a:ext uri="{FF2B5EF4-FFF2-40B4-BE49-F238E27FC236}">
                  <a16:creationId xmlns:a16="http://schemas.microsoft.com/office/drawing/2014/main" id="{7369AE9B-52DA-98F8-87E6-AAB086D772A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9" name="Text Box 11">
              <a:extLst>
                <a:ext uri="{FF2B5EF4-FFF2-40B4-BE49-F238E27FC236}">
                  <a16:creationId xmlns:a16="http://schemas.microsoft.com/office/drawing/2014/main" id="{A3796CE2-FF09-2A7E-13D0-414A8BF4FE3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9820" name="Group 12">
            <a:extLst>
              <a:ext uri="{FF2B5EF4-FFF2-40B4-BE49-F238E27FC236}">
                <a16:creationId xmlns:a16="http://schemas.microsoft.com/office/drawing/2014/main" id="{6E3CD916-18D5-7847-0394-27A567758160}"/>
              </a:ext>
            </a:extLst>
          </p:cNvPr>
          <p:cNvGrpSpPr>
            <a:grpSpLocks/>
          </p:cNvGrpSpPr>
          <p:nvPr/>
        </p:nvGrpSpPr>
        <p:grpSpPr bwMode="auto">
          <a:xfrm>
            <a:off x="2209800" y="5334000"/>
            <a:ext cx="533400" cy="533400"/>
            <a:chOff x="1824" y="2736"/>
            <a:chExt cx="336" cy="336"/>
          </a:xfrm>
        </p:grpSpPr>
        <p:sp>
          <p:nvSpPr>
            <p:cNvPr id="119821" name="Oval 13">
              <a:extLst>
                <a:ext uri="{FF2B5EF4-FFF2-40B4-BE49-F238E27FC236}">
                  <a16:creationId xmlns:a16="http://schemas.microsoft.com/office/drawing/2014/main" id="{8306A8DD-5A7F-000B-6892-07E265CE21F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2" name="Text Box 14">
              <a:extLst>
                <a:ext uri="{FF2B5EF4-FFF2-40B4-BE49-F238E27FC236}">
                  <a16:creationId xmlns:a16="http://schemas.microsoft.com/office/drawing/2014/main" id="{4D4F627E-9CE1-03DD-B60A-36749EAD2D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9823" name="Group 15">
            <a:extLst>
              <a:ext uri="{FF2B5EF4-FFF2-40B4-BE49-F238E27FC236}">
                <a16:creationId xmlns:a16="http://schemas.microsoft.com/office/drawing/2014/main" id="{7E8C1F76-8820-5D89-9C9F-AE434B18403C}"/>
              </a:ext>
            </a:extLst>
          </p:cNvPr>
          <p:cNvGrpSpPr>
            <a:grpSpLocks/>
          </p:cNvGrpSpPr>
          <p:nvPr/>
        </p:nvGrpSpPr>
        <p:grpSpPr bwMode="auto">
          <a:xfrm>
            <a:off x="3505200" y="1981200"/>
            <a:ext cx="533400" cy="533400"/>
            <a:chOff x="1824" y="2736"/>
            <a:chExt cx="336" cy="336"/>
          </a:xfrm>
        </p:grpSpPr>
        <p:sp>
          <p:nvSpPr>
            <p:cNvPr id="119824" name="Oval 16">
              <a:extLst>
                <a:ext uri="{FF2B5EF4-FFF2-40B4-BE49-F238E27FC236}">
                  <a16:creationId xmlns:a16="http://schemas.microsoft.com/office/drawing/2014/main" id="{957DCB8A-133E-FF83-C856-72E8FA7557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5" name="Text Box 17">
              <a:extLst>
                <a:ext uri="{FF2B5EF4-FFF2-40B4-BE49-F238E27FC236}">
                  <a16:creationId xmlns:a16="http://schemas.microsoft.com/office/drawing/2014/main" id="{D52480C7-4CEB-DE36-B5F3-0D6DAF509B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9826" name="Group 18">
            <a:extLst>
              <a:ext uri="{FF2B5EF4-FFF2-40B4-BE49-F238E27FC236}">
                <a16:creationId xmlns:a16="http://schemas.microsoft.com/office/drawing/2014/main" id="{AA642846-0CB5-77AC-E79A-5317DFD01DF1}"/>
              </a:ext>
            </a:extLst>
          </p:cNvPr>
          <p:cNvGrpSpPr>
            <a:grpSpLocks/>
          </p:cNvGrpSpPr>
          <p:nvPr/>
        </p:nvGrpSpPr>
        <p:grpSpPr bwMode="auto">
          <a:xfrm>
            <a:off x="3733800" y="5334000"/>
            <a:ext cx="533400" cy="533400"/>
            <a:chOff x="1824" y="2736"/>
            <a:chExt cx="336" cy="336"/>
          </a:xfrm>
        </p:grpSpPr>
        <p:sp>
          <p:nvSpPr>
            <p:cNvPr id="119827" name="Oval 19">
              <a:extLst>
                <a:ext uri="{FF2B5EF4-FFF2-40B4-BE49-F238E27FC236}">
                  <a16:creationId xmlns:a16="http://schemas.microsoft.com/office/drawing/2014/main" id="{F16C5FD5-F52F-FBBE-EED4-8A59E518B97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8" name="Text Box 20">
              <a:extLst>
                <a:ext uri="{FF2B5EF4-FFF2-40B4-BE49-F238E27FC236}">
                  <a16:creationId xmlns:a16="http://schemas.microsoft.com/office/drawing/2014/main" id="{EAC66820-A791-EA01-A12B-C246EDD4F9A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9829" name="Group 21">
            <a:extLst>
              <a:ext uri="{FF2B5EF4-FFF2-40B4-BE49-F238E27FC236}">
                <a16:creationId xmlns:a16="http://schemas.microsoft.com/office/drawing/2014/main" id="{384D7D86-4AB6-A70C-E77F-FD27DEBF3A21}"/>
              </a:ext>
            </a:extLst>
          </p:cNvPr>
          <p:cNvGrpSpPr>
            <a:grpSpLocks/>
          </p:cNvGrpSpPr>
          <p:nvPr/>
        </p:nvGrpSpPr>
        <p:grpSpPr bwMode="auto">
          <a:xfrm>
            <a:off x="4648200" y="3200400"/>
            <a:ext cx="533400" cy="533400"/>
            <a:chOff x="1824" y="2736"/>
            <a:chExt cx="336" cy="336"/>
          </a:xfrm>
        </p:grpSpPr>
        <p:sp>
          <p:nvSpPr>
            <p:cNvPr id="119830" name="Oval 22">
              <a:extLst>
                <a:ext uri="{FF2B5EF4-FFF2-40B4-BE49-F238E27FC236}">
                  <a16:creationId xmlns:a16="http://schemas.microsoft.com/office/drawing/2014/main" id="{586D3C95-1AC7-4621-091E-0DD09766D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1" name="Text Box 23">
              <a:extLst>
                <a:ext uri="{FF2B5EF4-FFF2-40B4-BE49-F238E27FC236}">
                  <a16:creationId xmlns:a16="http://schemas.microsoft.com/office/drawing/2014/main" id="{AEEAB271-FBA8-1EF9-EAFA-892F24464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9832" name="Group 24">
            <a:extLst>
              <a:ext uri="{FF2B5EF4-FFF2-40B4-BE49-F238E27FC236}">
                <a16:creationId xmlns:a16="http://schemas.microsoft.com/office/drawing/2014/main" id="{0438FB8B-B6D5-44E2-485E-7C30EC11B690}"/>
              </a:ext>
            </a:extLst>
          </p:cNvPr>
          <p:cNvGrpSpPr>
            <a:grpSpLocks/>
          </p:cNvGrpSpPr>
          <p:nvPr/>
        </p:nvGrpSpPr>
        <p:grpSpPr bwMode="auto">
          <a:xfrm>
            <a:off x="4724400" y="4419600"/>
            <a:ext cx="533400" cy="533400"/>
            <a:chOff x="1824" y="2736"/>
            <a:chExt cx="336" cy="336"/>
          </a:xfrm>
        </p:grpSpPr>
        <p:sp>
          <p:nvSpPr>
            <p:cNvPr id="119833" name="Oval 25">
              <a:extLst>
                <a:ext uri="{FF2B5EF4-FFF2-40B4-BE49-F238E27FC236}">
                  <a16:creationId xmlns:a16="http://schemas.microsoft.com/office/drawing/2014/main" id="{D5405911-D9F0-22D3-1CF8-5DDFC5C3C58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4" name="Text Box 26">
              <a:extLst>
                <a:ext uri="{FF2B5EF4-FFF2-40B4-BE49-F238E27FC236}">
                  <a16:creationId xmlns:a16="http://schemas.microsoft.com/office/drawing/2014/main" id="{7CB51E2E-CD4C-3D0C-70EB-8F2DF6F97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9835" name="Line 27">
            <a:extLst>
              <a:ext uri="{FF2B5EF4-FFF2-40B4-BE49-F238E27FC236}">
                <a16:creationId xmlns:a16="http://schemas.microsoft.com/office/drawing/2014/main" id="{2C2AA5FF-6458-8E4D-6C18-E21217768B3D}"/>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6" name="Line 28">
            <a:extLst>
              <a:ext uri="{FF2B5EF4-FFF2-40B4-BE49-F238E27FC236}">
                <a16:creationId xmlns:a16="http://schemas.microsoft.com/office/drawing/2014/main" id="{9A87E662-D9EA-2584-60A9-6EA8983DA52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7" name="Line 29">
            <a:extLst>
              <a:ext uri="{FF2B5EF4-FFF2-40B4-BE49-F238E27FC236}">
                <a16:creationId xmlns:a16="http://schemas.microsoft.com/office/drawing/2014/main" id="{FE14D5DE-CA0D-EA0E-3E40-B07E1B4AAAE2}"/>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8" name="Line 30">
            <a:extLst>
              <a:ext uri="{FF2B5EF4-FFF2-40B4-BE49-F238E27FC236}">
                <a16:creationId xmlns:a16="http://schemas.microsoft.com/office/drawing/2014/main" id="{1C172E98-8117-D09D-0104-95D1548F0E16}"/>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9" name="Line 31">
            <a:extLst>
              <a:ext uri="{FF2B5EF4-FFF2-40B4-BE49-F238E27FC236}">
                <a16:creationId xmlns:a16="http://schemas.microsoft.com/office/drawing/2014/main" id="{5D9277A9-1F8D-3234-5B5A-16D07F85A395}"/>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0" name="Line 32">
            <a:extLst>
              <a:ext uri="{FF2B5EF4-FFF2-40B4-BE49-F238E27FC236}">
                <a16:creationId xmlns:a16="http://schemas.microsoft.com/office/drawing/2014/main" id="{7A43880B-F453-D68C-F1A0-959598ED1B7E}"/>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1" name="Line 33">
            <a:extLst>
              <a:ext uri="{FF2B5EF4-FFF2-40B4-BE49-F238E27FC236}">
                <a16:creationId xmlns:a16="http://schemas.microsoft.com/office/drawing/2014/main" id="{C958FCC4-6A9B-5535-6594-E9EF346DB43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2" name="Line 34">
            <a:extLst>
              <a:ext uri="{FF2B5EF4-FFF2-40B4-BE49-F238E27FC236}">
                <a16:creationId xmlns:a16="http://schemas.microsoft.com/office/drawing/2014/main" id="{0B6B1986-6C5D-DD1D-CC9F-842AD4B29ABE}"/>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3" name="Line 35">
            <a:extLst>
              <a:ext uri="{FF2B5EF4-FFF2-40B4-BE49-F238E27FC236}">
                <a16:creationId xmlns:a16="http://schemas.microsoft.com/office/drawing/2014/main" id="{A8C9BD6B-6998-EE10-8F56-53137C8312F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4" name="Line 36">
            <a:extLst>
              <a:ext uri="{FF2B5EF4-FFF2-40B4-BE49-F238E27FC236}">
                <a16:creationId xmlns:a16="http://schemas.microsoft.com/office/drawing/2014/main" id="{E65C3F9B-A7B1-6162-0B73-F66C6F4E259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5" name="Line 37">
            <a:extLst>
              <a:ext uri="{FF2B5EF4-FFF2-40B4-BE49-F238E27FC236}">
                <a16:creationId xmlns:a16="http://schemas.microsoft.com/office/drawing/2014/main" id="{18F4C159-14C9-E6F0-8B11-C63357FA92A2}"/>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6" name="Text Box 38">
            <a:extLst>
              <a:ext uri="{FF2B5EF4-FFF2-40B4-BE49-F238E27FC236}">
                <a16:creationId xmlns:a16="http://schemas.microsoft.com/office/drawing/2014/main" id="{C43AF2B3-1575-84CA-E7BF-B2BCA47BD2DC}"/>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9847" name="Text Box 39">
            <a:extLst>
              <a:ext uri="{FF2B5EF4-FFF2-40B4-BE49-F238E27FC236}">
                <a16:creationId xmlns:a16="http://schemas.microsoft.com/office/drawing/2014/main" id="{65662589-8DAE-1A50-E460-E30D4905AE3D}"/>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9848" name="Text Box 40">
            <a:extLst>
              <a:ext uri="{FF2B5EF4-FFF2-40B4-BE49-F238E27FC236}">
                <a16:creationId xmlns:a16="http://schemas.microsoft.com/office/drawing/2014/main" id="{F669DB1B-8F43-44B2-B7AF-46D768226995}"/>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49" name="Text Box 41">
            <a:extLst>
              <a:ext uri="{FF2B5EF4-FFF2-40B4-BE49-F238E27FC236}">
                <a16:creationId xmlns:a16="http://schemas.microsoft.com/office/drawing/2014/main" id="{AD79C37B-FB04-BAA3-FEB9-6C5773CA714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0" name="Text Box 42">
            <a:extLst>
              <a:ext uri="{FF2B5EF4-FFF2-40B4-BE49-F238E27FC236}">
                <a16:creationId xmlns:a16="http://schemas.microsoft.com/office/drawing/2014/main" id="{308F4026-0322-4A8E-73C8-B8509AFB546B}"/>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1" name="Text Box 43">
            <a:extLst>
              <a:ext uri="{FF2B5EF4-FFF2-40B4-BE49-F238E27FC236}">
                <a16:creationId xmlns:a16="http://schemas.microsoft.com/office/drawing/2014/main" id="{F3983B74-36AA-C781-5123-847876A9E655}"/>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9852" name="Text Box 44">
            <a:extLst>
              <a:ext uri="{FF2B5EF4-FFF2-40B4-BE49-F238E27FC236}">
                <a16:creationId xmlns:a16="http://schemas.microsoft.com/office/drawing/2014/main" id="{1C262046-79F6-1B22-673B-F3935C2C03CB}"/>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3" name="Text Box 45">
            <a:extLst>
              <a:ext uri="{FF2B5EF4-FFF2-40B4-BE49-F238E27FC236}">
                <a16:creationId xmlns:a16="http://schemas.microsoft.com/office/drawing/2014/main" id="{97471102-CC42-7FCC-6ED1-B3150EE64724}"/>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4" name="Text Box 46">
            <a:extLst>
              <a:ext uri="{FF2B5EF4-FFF2-40B4-BE49-F238E27FC236}">
                <a16:creationId xmlns:a16="http://schemas.microsoft.com/office/drawing/2014/main" id="{1B067C60-22CD-5B75-7EF3-134855CAC69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5" name="Text Box 47">
            <a:extLst>
              <a:ext uri="{FF2B5EF4-FFF2-40B4-BE49-F238E27FC236}">
                <a16:creationId xmlns:a16="http://schemas.microsoft.com/office/drawing/2014/main" id="{69030065-C634-E63E-4F0F-EFC73EDD2A74}"/>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6" name="Text Box 48">
            <a:extLst>
              <a:ext uri="{FF2B5EF4-FFF2-40B4-BE49-F238E27FC236}">
                <a16:creationId xmlns:a16="http://schemas.microsoft.com/office/drawing/2014/main" id="{08563A89-7019-7457-CCFC-3E4656A8DCFE}"/>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9857" name="Text Box 49">
            <a:extLst>
              <a:ext uri="{FF2B5EF4-FFF2-40B4-BE49-F238E27FC236}">
                <a16:creationId xmlns:a16="http://schemas.microsoft.com/office/drawing/2014/main" id="{C59A34A2-EF5C-99F3-EC39-E1AB90B9BCE5}"/>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9858" name="Text Box 50">
            <a:extLst>
              <a:ext uri="{FF2B5EF4-FFF2-40B4-BE49-F238E27FC236}">
                <a16:creationId xmlns:a16="http://schemas.microsoft.com/office/drawing/2014/main" id="{38D06793-EEA3-6580-AD6E-0384F4D202A0}"/>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59" name="Text Box 51">
            <a:extLst>
              <a:ext uri="{FF2B5EF4-FFF2-40B4-BE49-F238E27FC236}">
                <a16:creationId xmlns:a16="http://schemas.microsoft.com/office/drawing/2014/main" id="{07658FC9-D61E-D9E8-ABFF-97D8DAC273B1}"/>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60" name="Text Box 52">
            <a:extLst>
              <a:ext uri="{FF2B5EF4-FFF2-40B4-BE49-F238E27FC236}">
                <a16:creationId xmlns:a16="http://schemas.microsoft.com/office/drawing/2014/main" id="{2F995D2F-2568-BB46-6F81-9D841ACC755B}"/>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6</a:t>
            </a:r>
          </a:p>
        </p:txBody>
      </p:sp>
      <p:sp>
        <p:nvSpPr>
          <p:cNvPr id="119861" name="Text Box 53">
            <a:extLst>
              <a:ext uri="{FF2B5EF4-FFF2-40B4-BE49-F238E27FC236}">
                <a16:creationId xmlns:a16="http://schemas.microsoft.com/office/drawing/2014/main" id="{D5FFC7BD-FFD1-8A8F-61D1-0F1C57665A5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9862" name="Text Box 54">
            <a:extLst>
              <a:ext uri="{FF2B5EF4-FFF2-40B4-BE49-F238E27FC236}">
                <a16:creationId xmlns:a16="http://schemas.microsoft.com/office/drawing/2014/main" id="{4DDC40DE-34B4-81FA-E662-58633ED0E9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9863" name="Text Box 55">
            <a:extLst>
              <a:ext uri="{FF2B5EF4-FFF2-40B4-BE49-F238E27FC236}">
                <a16:creationId xmlns:a16="http://schemas.microsoft.com/office/drawing/2014/main" id="{69A806DA-F76A-A7A2-7BC0-DA9BE5327BB1}"/>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9864" name="Text Box 56">
            <a:extLst>
              <a:ext uri="{FF2B5EF4-FFF2-40B4-BE49-F238E27FC236}">
                <a16:creationId xmlns:a16="http://schemas.microsoft.com/office/drawing/2014/main" id="{4867DD6D-379A-5FCC-61BF-8B3F61F3EF0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9865" name="Text Box 57">
            <a:extLst>
              <a:ext uri="{FF2B5EF4-FFF2-40B4-BE49-F238E27FC236}">
                <a16:creationId xmlns:a16="http://schemas.microsoft.com/office/drawing/2014/main" id="{C7F87E51-41D9-709A-48B2-53823DD552DB}"/>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7</a:t>
            </a:r>
          </a:p>
        </p:txBody>
      </p:sp>
      <p:sp>
        <p:nvSpPr>
          <p:cNvPr id="119866" name="Text Box 58">
            <a:extLst>
              <a:ext uri="{FF2B5EF4-FFF2-40B4-BE49-F238E27FC236}">
                <a16:creationId xmlns:a16="http://schemas.microsoft.com/office/drawing/2014/main" id="{A5742BD6-EDDC-10E1-973D-4A167A52D7C2}"/>
              </a:ext>
            </a:extLst>
          </p:cNvPr>
          <p:cNvSpPr txBox="1">
            <a:spLocks noChangeArrowheads="1"/>
          </p:cNvSpPr>
          <p:nvPr/>
        </p:nvSpPr>
        <p:spPr bwMode="auto">
          <a:xfrm>
            <a:off x="6019800" y="3200400"/>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D (and all other nodes) have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2</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Example 1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B6EA-BDBD-ED9F-3A5F-C80A3EA82F76}"/>
              </a:ext>
            </a:extLst>
          </p:cNvPr>
          <p:cNvSpPr>
            <a:spLocks noGrp="1"/>
          </p:cNvSpPr>
          <p:nvPr>
            <p:ph type="title"/>
          </p:nvPr>
        </p:nvSpPr>
        <p:spPr/>
        <p:txBody>
          <a:bodyPr/>
          <a:lstStyle/>
          <a:p>
            <a:r>
              <a:rPr lang="en-GB" dirty="0"/>
              <a:t>Time complexity of Bellman-Ford </a:t>
            </a:r>
            <a:endParaRPr lang="en-SE" dirty="0"/>
          </a:p>
        </p:txBody>
      </p:sp>
      <p:sp>
        <p:nvSpPr>
          <p:cNvPr id="3" name="Content Placeholder 2">
            <a:extLst>
              <a:ext uri="{FF2B5EF4-FFF2-40B4-BE49-F238E27FC236}">
                <a16:creationId xmlns:a16="http://schemas.microsoft.com/office/drawing/2014/main" id="{80FC4B37-FC31-DC00-2060-E89C84A3FA00}"/>
              </a:ext>
            </a:extLst>
          </p:cNvPr>
          <p:cNvSpPr>
            <a:spLocks noGrp="1"/>
          </p:cNvSpPr>
          <p:nvPr>
            <p:ph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p:txBody>
      </p:sp>
    </p:spTree>
    <p:extLst>
      <p:ext uri="{BB962C8B-B14F-4D97-AF65-F5344CB8AC3E}">
        <p14:creationId xmlns:p14="http://schemas.microsoft.com/office/powerpoint/2010/main" val="2919011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p:txBody>
      </p:sp>
    </p:spTree>
    <p:extLst>
      <p:ext uri="{BB962C8B-B14F-4D97-AF65-F5344CB8AC3E}">
        <p14:creationId xmlns:p14="http://schemas.microsoft.com/office/powerpoint/2010/main" val="134551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340302"/>
            <a:ext cx="8337914" cy="1785104"/>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571999" y="5696181"/>
            <a:ext cx="453127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 7.2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a:t>
            </a:r>
          </a:p>
          <a:p>
            <a:r>
              <a:rPr lang="en-GB" dirty="0">
                <a:solidFill>
                  <a:schemeClr val="tx1"/>
                </a:solidFill>
                <a:latin typeface="Times New Roman" panose="02020603050405020304" pitchFamily="18" charset="0"/>
                <a:cs typeface="Times New Roman" panose="02020603050405020304" pitchFamily="18" charset="0"/>
              </a:rPr>
              <a:t>= 3.1+1.3 =</a:t>
            </a:r>
            <a:r>
              <a:rPr lang="en-US"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4.4</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 = 4.4</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b="1"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b="1" dirty="0">
                <a:solidFill>
                  <a:srgbClr val="8D3124"/>
                </a:solidFill>
                <a:latin typeface="Times New Roman" panose="02020603050405020304" pitchFamily="18" charset="0"/>
                <a:cs typeface="Times New Roman" panose="02020603050405020304" pitchFamily="18" charset="0"/>
              </a:rPr>
              <a:t> </a:t>
            </a:r>
            <a:r>
              <a:rPr sz="1600" b="1" dirty="0">
                <a:solidFill>
                  <a:srgbClr val="8D3124"/>
                </a:solidFill>
                <a:latin typeface="Times New Roman" panose="02020603050405020304" pitchFamily="18" charset="0"/>
                <a:cs typeface="Times New Roman" panose="02020603050405020304" pitchFamily="18" charset="0"/>
              </a:rPr>
              <a:t>s)</a:t>
            </a:r>
            <a:endParaRPr lang="en-US" sz="1600" b="1"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any edge. </a:t>
            </a:r>
            <a:endParaRPr lang="en-US" sz="1600" b="1"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a:t>
            </a:r>
            <a:r>
              <a:rPr lang="en-GB" dirty="0">
                <a:solidFill>
                  <a:srgbClr val="FF0000"/>
                </a:solidFill>
              </a:rPr>
              <a:t>unvisited node </a:t>
            </a:r>
            <a:r>
              <a:rPr lang="en-GB" dirty="0"/>
              <a:t>with </a:t>
            </a:r>
            <a:r>
              <a:rPr lang="en-GB" dirty="0">
                <a:solidFill>
                  <a:srgbClr val="FF0000"/>
                </a:solidFill>
              </a:rPr>
              <a:t>the smallest known distance </a:t>
            </a:r>
            <a:r>
              <a:rPr lang="en-GB" dirty="0"/>
              <a:t>from the queue.</a:t>
            </a:r>
          </a:p>
          <a:p>
            <a:pPr lvl="1"/>
            <a:r>
              <a:rPr lang="en-GB" dirty="0"/>
              <a:t>For each </a:t>
            </a:r>
            <a:r>
              <a:rPr lang="en-GB" dirty="0" err="1"/>
              <a:t>neighboring</a:t>
            </a:r>
            <a:r>
              <a:rPr lang="en-GB" dirty="0"/>
              <a:t> node,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relaxation</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15F8-5805-2073-93CC-D56D302ED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B3A85-F955-FDD9-8E3C-C6E1BC7A379A}"/>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04257882-A3B1-1963-6173-30498DEC961C}"/>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B68E5FC0-974E-000F-AC0F-E3BBDFD78698}"/>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D06D4A0D-4E63-0938-3235-8DCB8FD2D5C1}"/>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4B29B3F5-79FB-3D65-D018-49B05736868D}"/>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EAD478ED-AF56-3615-6029-78849C9C937B}"/>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4672D1D5-E4A3-45D9-A9E7-899B32C0CDE8}"/>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879389F6-5CAD-C9A7-9B94-680E9FE73E52}"/>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FBFC4039-7F9C-B2FD-4EB4-FB42DA4EDE34}"/>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611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B0EC-50DF-3828-8201-175BE9E52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FEBAB-901C-8CC9-D884-E8D0BE9DD83D}"/>
              </a:ext>
            </a:extLst>
          </p:cNvPr>
          <p:cNvSpPr>
            <a:spLocks noGrp="1"/>
          </p:cNvSpPr>
          <p:nvPr>
            <p:ph type="title"/>
          </p:nvPr>
        </p:nvSpPr>
        <p:spPr/>
        <p:txBody>
          <a:bodyPr/>
          <a:lstStyle/>
          <a:p>
            <a:r>
              <a:rPr lang="en-US" dirty="0"/>
              <a:t>Video Tutorial</a:t>
            </a:r>
            <a:endParaRPr lang="en-SE" dirty="0"/>
          </a:p>
        </p:txBody>
      </p:sp>
      <p:sp>
        <p:nvSpPr>
          <p:cNvPr id="3" name="Content Placeholder 2">
            <a:extLst>
              <a:ext uri="{FF2B5EF4-FFF2-40B4-BE49-F238E27FC236}">
                <a16:creationId xmlns:a16="http://schemas.microsoft.com/office/drawing/2014/main" id="{E985AD2F-CBD0-DA51-08B5-9ACAC3F7CC88}"/>
              </a:ext>
            </a:extLst>
          </p:cNvPr>
          <p:cNvSpPr>
            <a:spLocks noGrp="1"/>
          </p:cNvSpPr>
          <p:nvPr>
            <p:ph idx="1"/>
          </p:nvPr>
        </p:nvSpPr>
        <p:spPr/>
        <p:txBody>
          <a:bodyPr/>
          <a:lstStyle/>
          <a:p>
            <a:r>
              <a:rPr lang="en-GB" dirty="0"/>
              <a:t>The following lecture slides are based on this video:</a:t>
            </a:r>
          </a:p>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p:txBody>
      </p:sp>
    </p:spTree>
    <p:extLst>
      <p:ext uri="{BB962C8B-B14F-4D97-AF65-F5344CB8AC3E}">
        <p14:creationId xmlns:p14="http://schemas.microsoft.com/office/powerpoint/2010/main" val="226534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41123</TotalTime>
  <Words>4533</Words>
  <Application>Microsoft Office PowerPoint</Application>
  <PresentationFormat>On-screen Show (4:3)</PresentationFormat>
  <Paragraphs>1189</Paragraphs>
  <Slides>50</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50</vt:i4>
      </vt:variant>
    </vt:vector>
  </HeadingPairs>
  <TitlesOfParts>
    <vt:vector size="66" baseType="lpstr">
      <vt:lpstr>DejaVu Sans</vt:lpstr>
      <vt:lpstr>DejaVu Sans Mono</vt:lpstr>
      <vt:lpstr>LucidaGrande</vt:lpstr>
      <vt:lpstr>Menlo</vt:lpstr>
      <vt:lpstr>System Font Regular</vt:lpstr>
      <vt:lpstr>Arial</vt:lpstr>
      <vt:lpstr>Calibri</vt:lpstr>
      <vt:lpstr>Cambria Math</vt:lpstr>
      <vt:lpstr>Helvetica</vt:lpstr>
      <vt:lpstr>Nunito</vt:lpstr>
      <vt:lpstr>Symbol</vt:lpstr>
      <vt:lpstr>Times</vt:lpstr>
      <vt:lpstr>Times New Roman</vt:lpstr>
      <vt:lpstr>Trebuchet MS</vt:lpstr>
      <vt:lpstr>Wingdings</vt:lpstr>
      <vt:lpstr>Office Theme</vt:lpstr>
      <vt:lpstr>Lecture 5.0 Shortest Paths</vt:lpstr>
      <vt:lpstr>Lecture Goals</vt:lpstr>
      <vt:lpstr>Shortest Paths in an Edge-weighted Digraph</vt:lpstr>
      <vt:lpstr>Data Structures for Single-source Shortest Paths</vt:lpstr>
      <vt:lpstr>Edge Relaxation</vt:lpstr>
      <vt:lpstr>Generic Shortest-paths Algorithm</vt:lpstr>
      <vt:lpstr>Dijkstra's Algorithm</vt:lpstr>
      <vt:lpstr>Dijkstra’s Algorithm: Correctness Proof</vt:lpstr>
      <vt:lpstr>Video Tutorial</vt:lpstr>
      <vt:lpstr>Example Graph</vt:lpstr>
      <vt:lpstr>Initialize</vt:lpstr>
      <vt:lpstr>Visit Node A</vt:lpstr>
      <vt:lpstr>Visit Node B</vt:lpstr>
      <vt:lpstr>Visit Node D</vt:lpstr>
      <vt:lpstr>Visit Node E</vt:lpstr>
      <vt:lpstr>Visit Node F</vt:lpstr>
      <vt:lpstr>End of Algorithm</vt:lpstr>
      <vt:lpstr>Getting the Shortest Path from A to C</vt:lpstr>
      <vt:lpstr>Dijkstra’s Algorithm Example 2</vt:lpstr>
      <vt:lpstr>Dijkstra’s Algorithm Example 3</vt:lpstr>
      <vt:lpstr>Initialize</vt:lpstr>
      <vt:lpstr>Visit Node A </vt:lpstr>
      <vt:lpstr>Visit Node C </vt:lpstr>
      <vt:lpstr>Visit Node B </vt:lpstr>
      <vt:lpstr>Visit Node E </vt:lpstr>
      <vt:lpstr>Visit Node D </vt:lpstr>
      <vt:lpstr>Quiz: Dijstra’s Algorithm</vt:lpstr>
      <vt:lpstr>PowerPoint Presentation</vt:lpstr>
      <vt:lpstr>Bellman-Ford Algorithm</vt:lpstr>
      <vt:lpstr>Bellman-Ford Algorithm Proof of Correctness</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2</vt:lpstr>
      <vt:lpstr>Bellman-Ford Algorithm Visualization</vt:lpstr>
      <vt:lpstr>Dijkstra's Algorithm vs. Bellman-Ford Algorithm</vt:lpstr>
      <vt:lpstr>Time complexity of Bellman-Ford </vt:lpstr>
      <vt:lpstr>Video Tutorials</vt:lpstr>
      <vt:lpstr>Quiz</vt:lpstr>
      <vt:lpstr>Quiz</vt:lpstr>
      <vt:lpstr>Quiz</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1188</cp:revision>
  <dcterms:created xsi:type="dcterms:W3CDTF">2018-08-13T22:58:39Z</dcterms:created>
  <dcterms:modified xsi:type="dcterms:W3CDTF">2024-11-04T01:02:29Z</dcterms:modified>
</cp:coreProperties>
</file>